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4" r:id="rId1"/>
    <p:sldMasterId id="2147483706" r:id="rId2"/>
    <p:sldMasterId id="2147483725" r:id="rId3"/>
    <p:sldMasterId id="2147483740" r:id="rId4"/>
    <p:sldMasterId id="2147483750" r:id="rId5"/>
    <p:sldMasterId id="2147483769" r:id="rId6"/>
  </p:sldMasterIdLst>
  <p:notesMasterIdLst>
    <p:notesMasterId r:id="rId54"/>
  </p:notesMasterIdLst>
  <p:handoutMasterIdLst>
    <p:handoutMasterId r:id="rId55"/>
  </p:handoutMasterIdLst>
  <p:sldIdLst>
    <p:sldId id="292" r:id="rId7"/>
    <p:sldId id="256" r:id="rId8"/>
    <p:sldId id="322" r:id="rId9"/>
    <p:sldId id="257" r:id="rId10"/>
    <p:sldId id="258" r:id="rId11"/>
    <p:sldId id="305" r:id="rId12"/>
    <p:sldId id="315" r:id="rId13"/>
    <p:sldId id="317" r:id="rId14"/>
    <p:sldId id="320" r:id="rId15"/>
    <p:sldId id="334" r:id="rId16"/>
    <p:sldId id="321" r:id="rId17"/>
    <p:sldId id="318" r:id="rId18"/>
    <p:sldId id="286" r:id="rId19"/>
    <p:sldId id="287" r:id="rId20"/>
    <p:sldId id="288" r:id="rId21"/>
    <p:sldId id="263" r:id="rId22"/>
    <p:sldId id="331" r:id="rId23"/>
    <p:sldId id="324" r:id="rId24"/>
    <p:sldId id="306" r:id="rId25"/>
    <p:sldId id="307" r:id="rId26"/>
    <p:sldId id="325" r:id="rId27"/>
    <p:sldId id="335" r:id="rId28"/>
    <p:sldId id="336" r:id="rId29"/>
    <p:sldId id="314" r:id="rId30"/>
    <p:sldId id="326" r:id="rId31"/>
    <p:sldId id="327" r:id="rId32"/>
    <p:sldId id="328" r:id="rId33"/>
    <p:sldId id="330" r:id="rId34"/>
    <p:sldId id="329" r:id="rId35"/>
    <p:sldId id="333" r:id="rId36"/>
    <p:sldId id="268" r:id="rId37"/>
    <p:sldId id="295" r:id="rId38"/>
    <p:sldId id="296" r:id="rId39"/>
    <p:sldId id="299" r:id="rId40"/>
    <p:sldId id="302" r:id="rId41"/>
    <p:sldId id="303" r:id="rId42"/>
    <p:sldId id="310" r:id="rId43"/>
    <p:sldId id="312" r:id="rId44"/>
    <p:sldId id="313" r:id="rId45"/>
    <p:sldId id="272" r:id="rId46"/>
    <p:sldId id="276" r:id="rId47"/>
    <p:sldId id="273" r:id="rId48"/>
    <p:sldId id="274" r:id="rId49"/>
    <p:sldId id="275" r:id="rId50"/>
    <p:sldId id="279" r:id="rId51"/>
    <p:sldId id="277" r:id="rId52"/>
    <p:sldId id="278" r:id="rId53"/>
  </p:sldIdLst>
  <p:sldSz cx="9144000" cy="5143500" type="screen16x9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3368" autoAdjust="0"/>
  </p:normalViewPr>
  <p:slideViewPr>
    <p:cSldViewPr>
      <p:cViewPr>
        <p:scale>
          <a:sx n="90" d="100"/>
          <a:sy n="90" d="100"/>
        </p:scale>
        <p:origin x="-738" y="-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9F037-FE6A-4292-840A-18589993EE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737069CB-41C6-40C9-947D-22986A453186}">
      <dgm:prSet phldrT="[Text]"/>
      <dgm:spPr/>
      <dgm:t>
        <a:bodyPr/>
        <a:lstStyle/>
        <a:p>
          <a:r>
            <a:rPr lang="en-US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C07E9965-DC5B-4E71-89D4-06F3B1B45AE2}" type="par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CDA44A4-0DE5-40B4-8AC6-81AF2EBB71E3}" type="sibTrans" cxnId="{DCD0E480-527D-44F3-ABB5-A185614E42A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67828CE5-48A2-41EB-A5F6-3ECCA762CB4C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dirty="0">
            <a:latin typeface="Segoe UI Light" pitchFamily="34" charset="0"/>
            <a:cs typeface="Times New Roman" pitchFamily="18" charset="0"/>
          </a:endParaRPr>
        </a:p>
      </dgm:t>
    </dgm:pt>
    <dgm:pt modelId="{30C9EC7E-0E77-4326-8A3A-88C551983E50}" type="par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EEEC95D-CBA7-4E5A-8131-C6194A0C2DB8}" type="sibTrans" cxnId="{987282EE-319B-48D5-87E4-04CEFCF46EC7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DCD6900D-DC82-44E2-907C-BF3DEA1CF9C8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gm:t>
    </dgm:pt>
    <dgm:pt modelId="{D728D569-967A-4C49-8DDE-BAAF2B0E5B37}" type="par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1AC5FDE0-B9FA-4D66-B462-FEE0B14E26E6}" type="sibTrans" cxnId="{2E2ABD8F-2084-4232-8259-B6E5AAC59C2C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267B4ABB-5ADE-4183-AF18-1998890F806A}">
      <dgm:prSet phldrT="[Text]"/>
      <dgm:spPr/>
      <dgm:t>
        <a:bodyPr/>
        <a:lstStyle/>
        <a:p>
          <a:r>
            <a:rPr lang="en-US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dirty="0" smtClean="0">
            <a:latin typeface="Segoe UI Light" pitchFamily="34" charset="0"/>
            <a:cs typeface="Times New Roman" pitchFamily="18" charset="0"/>
          </a:endParaRPr>
        </a:p>
      </dgm:t>
    </dgm:pt>
    <dgm:pt modelId="{5A6D19BD-4A01-4AEA-A87A-786940449ED5}" type="par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2A4B289-69F5-439B-8DCD-927647940F20}" type="sibTrans" cxnId="{6AD0F139-FD4B-449C-9BF2-AE330528A3E9}">
      <dgm:prSet/>
      <dgm:spPr/>
      <dgm:t>
        <a:bodyPr/>
        <a:lstStyle/>
        <a:p>
          <a:endParaRPr lang="vi-VN">
            <a:latin typeface="Segoe UI Light" pitchFamily="34" charset="0"/>
            <a:cs typeface="Times New Roman" pitchFamily="18" charset="0"/>
          </a:endParaRPr>
        </a:p>
      </dgm:t>
    </dgm:pt>
    <dgm:pt modelId="{FC72C3E8-9C09-4292-9A17-6E4F588CD49C}" type="pres">
      <dgm:prSet presAssocID="{E2C9F037-FE6A-4292-840A-18589993E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3C69C12-6239-49DC-A295-BCB8304A980A}" type="pres">
      <dgm:prSet presAssocID="{E2C9F037-FE6A-4292-840A-18589993EED2}" presName="Name1" presStyleCnt="0"/>
      <dgm:spPr/>
      <dgm:t>
        <a:bodyPr/>
        <a:lstStyle/>
        <a:p>
          <a:endParaRPr lang="en-US"/>
        </a:p>
      </dgm:t>
    </dgm:pt>
    <dgm:pt modelId="{24598DBF-31B3-4A7A-8AA5-251C625A80C7}" type="pres">
      <dgm:prSet presAssocID="{E2C9F037-FE6A-4292-840A-18589993EED2}" presName="cycle" presStyleCnt="0"/>
      <dgm:spPr/>
      <dgm:t>
        <a:bodyPr/>
        <a:lstStyle/>
        <a:p>
          <a:endParaRPr lang="en-US"/>
        </a:p>
      </dgm:t>
    </dgm:pt>
    <dgm:pt modelId="{BA11E070-939D-4149-A144-64D0DDEAC629}" type="pres">
      <dgm:prSet presAssocID="{E2C9F037-FE6A-4292-840A-18589993EED2}" presName="srcNode" presStyleLbl="node1" presStyleIdx="0" presStyleCnt="4"/>
      <dgm:spPr/>
      <dgm:t>
        <a:bodyPr/>
        <a:lstStyle/>
        <a:p>
          <a:endParaRPr lang="en-US"/>
        </a:p>
      </dgm:t>
    </dgm:pt>
    <dgm:pt modelId="{A3D2EB73-6317-4035-8540-7D7FB52C1BFA}" type="pres">
      <dgm:prSet presAssocID="{E2C9F037-FE6A-4292-840A-18589993EED2}" presName="conn" presStyleLbl="parChTrans1D2" presStyleIdx="0" presStyleCnt="1"/>
      <dgm:spPr/>
      <dgm:t>
        <a:bodyPr/>
        <a:lstStyle/>
        <a:p>
          <a:endParaRPr lang="en-US"/>
        </a:p>
      </dgm:t>
    </dgm:pt>
    <dgm:pt modelId="{F7545FEE-517A-4A5B-BE33-932AD1A60D24}" type="pres">
      <dgm:prSet presAssocID="{E2C9F037-FE6A-4292-840A-18589993EED2}" presName="extraNode" presStyleLbl="node1" presStyleIdx="0" presStyleCnt="4"/>
      <dgm:spPr/>
      <dgm:t>
        <a:bodyPr/>
        <a:lstStyle/>
        <a:p>
          <a:endParaRPr lang="en-US"/>
        </a:p>
      </dgm:t>
    </dgm:pt>
    <dgm:pt modelId="{7A8F4000-891A-406D-B597-9237B621F926}" type="pres">
      <dgm:prSet presAssocID="{E2C9F037-FE6A-4292-840A-18589993EED2}" presName="dstNode" presStyleLbl="node1" presStyleIdx="0" presStyleCnt="4"/>
      <dgm:spPr/>
      <dgm:t>
        <a:bodyPr/>
        <a:lstStyle/>
        <a:p>
          <a:endParaRPr lang="en-US"/>
        </a:p>
      </dgm:t>
    </dgm:pt>
    <dgm:pt modelId="{91201B5D-C969-4907-A960-D864D358D898}" type="pres">
      <dgm:prSet presAssocID="{737069CB-41C6-40C9-947D-22986A45318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5FAE651-6FA1-407E-A988-B72A49D45A63}" type="pres">
      <dgm:prSet presAssocID="{737069CB-41C6-40C9-947D-22986A453186}" presName="accent_1" presStyleCnt="0"/>
      <dgm:spPr/>
      <dgm:t>
        <a:bodyPr/>
        <a:lstStyle/>
        <a:p>
          <a:endParaRPr lang="en-US"/>
        </a:p>
      </dgm:t>
    </dgm:pt>
    <dgm:pt modelId="{68745E51-0345-4658-A7A4-B1F4C3EFB484}" type="pres">
      <dgm:prSet presAssocID="{737069CB-41C6-40C9-947D-22986A453186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897C9CA3-C172-4C9B-9FB3-C896A53C1066}" type="pres">
      <dgm:prSet presAssocID="{67828CE5-48A2-41EB-A5F6-3ECCA762CB4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1078EEB-0C3E-46DD-A2A1-D2E8F74B1BC3}" type="pres">
      <dgm:prSet presAssocID="{67828CE5-48A2-41EB-A5F6-3ECCA762CB4C}" presName="accent_2" presStyleCnt="0"/>
      <dgm:spPr/>
      <dgm:t>
        <a:bodyPr/>
        <a:lstStyle/>
        <a:p>
          <a:endParaRPr lang="en-US"/>
        </a:p>
      </dgm:t>
    </dgm:pt>
    <dgm:pt modelId="{77C541FC-1512-4E44-8731-08C4D27DDA33}" type="pres">
      <dgm:prSet presAssocID="{67828CE5-48A2-41EB-A5F6-3ECCA762CB4C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A7D4EF17-AF13-4749-A937-9B4D41E6B87C}" type="pres">
      <dgm:prSet presAssocID="{DCD6900D-DC82-44E2-907C-BF3DEA1CF9C8}" presName="text_3" presStyleLbl="node1" presStyleIdx="2" presStyleCnt="4" custLinFactNeighborX="635" custLinFactNeighborY="63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D902EA1-7ACE-452B-9FC7-AB5885A60CED}" type="pres">
      <dgm:prSet presAssocID="{DCD6900D-DC82-44E2-907C-BF3DEA1CF9C8}" presName="accent_3" presStyleCnt="0"/>
      <dgm:spPr/>
      <dgm:t>
        <a:bodyPr/>
        <a:lstStyle/>
        <a:p>
          <a:endParaRPr lang="en-US"/>
        </a:p>
      </dgm:t>
    </dgm:pt>
    <dgm:pt modelId="{9719BA85-BF0E-47F7-A721-995E2FF0224B}" type="pres">
      <dgm:prSet presAssocID="{DCD6900D-DC82-44E2-907C-BF3DEA1CF9C8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34A328F5-5D56-47C6-BFEE-22CF0A478FFB}" type="pres">
      <dgm:prSet presAssocID="{267B4ABB-5ADE-4183-AF18-1998890F80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24ED994-D4EE-4E89-AB1C-974252F64A42}" type="pres">
      <dgm:prSet presAssocID="{267B4ABB-5ADE-4183-AF18-1998890F806A}" presName="accent_4" presStyleCnt="0"/>
      <dgm:spPr/>
      <dgm:t>
        <a:bodyPr/>
        <a:lstStyle/>
        <a:p>
          <a:endParaRPr lang="en-US"/>
        </a:p>
      </dgm:t>
    </dgm:pt>
    <dgm:pt modelId="{7CAEB1B3-2AE6-49F7-BC49-C99683973853}" type="pres">
      <dgm:prSet presAssocID="{267B4ABB-5ADE-4183-AF18-1998890F806A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000C3A73-C2AB-4476-AF62-DD1B3EC1F488}" type="presOf" srcId="{1CDA44A4-0DE5-40B4-8AC6-81AF2EBB71E3}" destId="{A3D2EB73-6317-4035-8540-7D7FB52C1BFA}" srcOrd="0" destOrd="0" presId="urn:microsoft.com/office/officeart/2008/layout/VerticalCurvedList"/>
    <dgm:cxn modelId="{62D9179B-8B91-4790-A0CC-180DE4FD5FD9}" type="presOf" srcId="{67828CE5-48A2-41EB-A5F6-3ECCA762CB4C}" destId="{897C9CA3-C172-4C9B-9FB3-C896A53C1066}" srcOrd="0" destOrd="0" presId="urn:microsoft.com/office/officeart/2008/layout/VerticalCurvedList"/>
    <dgm:cxn modelId="{8AC778B7-4A37-49A4-A620-3F6FD03E6137}" type="presOf" srcId="{737069CB-41C6-40C9-947D-22986A453186}" destId="{91201B5D-C969-4907-A960-D864D358D898}" srcOrd="0" destOrd="0" presId="urn:microsoft.com/office/officeart/2008/layout/VerticalCurvedList"/>
    <dgm:cxn modelId="{9A9693B1-3A53-4759-A8AC-D2B6AB0ABAC0}" type="presOf" srcId="{267B4ABB-5ADE-4183-AF18-1998890F806A}" destId="{34A328F5-5D56-47C6-BFEE-22CF0A478FFB}" srcOrd="0" destOrd="0" presId="urn:microsoft.com/office/officeart/2008/layout/VerticalCurvedList"/>
    <dgm:cxn modelId="{2FA9B42B-BF3F-4BAD-A341-FB62F5934DC1}" type="presOf" srcId="{DCD6900D-DC82-44E2-907C-BF3DEA1CF9C8}" destId="{A7D4EF17-AF13-4749-A937-9B4D41E6B87C}" srcOrd="0" destOrd="0" presId="urn:microsoft.com/office/officeart/2008/layout/VerticalCurvedList"/>
    <dgm:cxn modelId="{6AD0F139-FD4B-449C-9BF2-AE330528A3E9}" srcId="{E2C9F037-FE6A-4292-840A-18589993EED2}" destId="{267B4ABB-5ADE-4183-AF18-1998890F806A}" srcOrd="3" destOrd="0" parTransId="{5A6D19BD-4A01-4AEA-A87A-786940449ED5}" sibTransId="{F2A4B289-69F5-439B-8DCD-927647940F20}"/>
    <dgm:cxn modelId="{DCD0E480-527D-44F3-ABB5-A185614E42AC}" srcId="{E2C9F037-FE6A-4292-840A-18589993EED2}" destId="{737069CB-41C6-40C9-947D-22986A453186}" srcOrd="0" destOrd="0" parTransId="{C07E9965-DC5B-4E71-89D4-06F3B1B45AE2}" sibTransId="{1CDA44A4-0DE5-40B4-8AC6-81AF2EBB71E3}"/>
    <dgm:cxn modelId="{987282EE-319B-48D5-87E4-04CEFCF46EC7}" srcId="{E2C9F037-FE6A-4292-840A-18589993EED2}" destId="{67828CE5-48A2-41EB-A5F6-3ECCA762CB4C}" srcOrd="1" destOrd="0" parTransId="{30C9EC7E-0E77-4326-8A3A-88C551983E50}" sibTransId="{1EEEC95D-CBA7-4E5A-8131-C6194A0C2DB8}"/>
    <dgm:cxn modelId="{025537A6-947A-4593-AA67-B4C82EB7B892}" type="presOf" srcId="{E2C9F037-FE6A-4292-840A-18589993EED2}" destId="{FC72C3E8-9C09-4292-9A17-6E4F588CD49C}" srcOrd="0" destOrd="0" presId="urn:microsoft.com/office/officeart/2008/layout/VerticalCurvedList"/>
    <dgm:cxn modelId="{2E2ABD8F-2084-4232-8259-B6E5AAC59C2C}" srcId="{E2C9F037-FE6A-4292-840A-18589993EED2}" destId="{DCD6900D-DC82-44E2-907C-BF3DEA1CF9C8}" srcOrd="2" destOrd="0" parTransId="{D728D569-967A-4C49-8DDE-BAAF2B0E5B37}" sibTransId="{1AC5FDE0-B9FA-4D66-B462-FEE0B14E26E6}"/>
    <dgm:cxn modelId="{66AF1A4F-668C-489E-B421-46AD3F0C1837}" type="presParOf" srcId="{FC72C3E8-9C09-4292-9A17-6E4F588CD49C}" destId="{F3C69C12-6239-49DC-A295-BCB8304A980A}" srcOrd="0" destOrd="0" presId="urn:microsoft.com/office/officeart/2008/layout/VerticalCurvedList"/>
    <dgm:cxn modelId="{027154EB-2EA2-449D-A5FB-A3C5BD9B5134}" type="presParOf" srcId="{F3C69C12-6239-49DC-A295-BCB8304A980A}" destId="{24598DBF-31B3-4A7A-8AA5-251C625A80C7}" srcOrd="0" destOrd="0" presId="urn:microsoft.com/office/officeart/2008/layout/VerticalCurvedList"/>
    <dgm:cxn modelId="{75184980-624D-4EDB-8B60-CEED1A02A021}" type="presParOf" srcId="{24598DBF-31B3-4A7A-8AA5-251C625A80C7}" destId="{BA11E070-939D-4149-A144-64D0DDEAC629}" srcOrd="0" destOrd="0" presId="urn:microsoft.com/office/officeart/2008/layout/VerticalCurvedList"/>
    <dgm:cxn modelId="{28BB1766-FBEA-4529-84DD-BE15690BD85C}" type="presParOf" srcId="{24598DBF-31B3-4A7A-8AA5-251C625A80C7}" destId="{A3D2EB73-6317-4035-8540-7D7FB52C1BFA}" srcOrd="1" destOrd="0" presId="urn:microsoft.com/office/officeart/2008/layout/VerticalCurvedList"/>
    <dgm:cxn modelId="{2D3B6D1C-C18A-4CF2-82CC-71F75120AFFD}" type="presParOf" srcId="{24598DBF-31B3-4A7A-8AA5-251C625A80C7}" destId="{F7545FEE-517A-4A5B-BE33-932AD1A60D24}" srcOrd="2" destOrd="0" presId="urn:microsoft.com/office/officeart/2008/layout/VerticalCurvedList"/>
    <dgm:cxn modelId="{9906AC57-83A8-43D3-83AF-DF84C823FBA9}" type="presParOf" srcId="{24598DBF-31B3-4A7A-8AA5-251C625A80C7}" destId="{7A8F4000-891A-406D-B597-9237B621F926}" srcOrd="3" destOrd="0" presId="urn:microsoft.com/office/officeart/2008/layout/VerticalCurvedList"/>
    <dgm:cxn modelId="{E24A12A5-A818-4093-83EC-2968EBBE61EC}" type="presParOf" srcId="{F3C69C12-6239-49DC-A295-BCB8304A980A}" destId="{91201B5D-C969-4907-A960-D864D358D898}" srcOrd="1" destOrd="0" presId="urn:microsoft.com/office/officeart/2008/layout/VerticalCurvedList"/>
    <dgm:cxn modelId="{D8D7E7EB-CFC2-4FBC-8167-0793DDA1AD7F}" type="presParOf" srcId="{F3C69C12-6239-49DC-A295-BCB8304A980A}" destId="{45FAE651-6FA1-407E-A988-B72A49D45A63}" srcOrd="2" destOrd="0" presId="urn:microsoft.com/office/officeart/2008/layout/VerticalCurvedList"/>
    <dgm:cxn modelId="{34FB63D9-DD1A-4B6A-8F16-6694915534E8}" type="presParOf" srcId="{45FAE651-6FA1-407E-A988-B72A49D45A63}" destId="{68745E51-0345-4658-A7A4-B1F4C3EFB484}" srcOrd="0" destOrd="0" presId="urn:microsoft.com/office/officeart/2008/layout/VerticalCurvedList"/>
    <dgm:cxn modelId="{A436F519-68DB-446E-AA94-D8AFA83AA234}" type="presParOf" srcId="{F3C69C12-6239-49DC-A295-BCB8304A980A}" destId="{897C9CA3-C172-4C9B-9FB3-C896A53C1066}" srcOrd="3" destOrd="0" presId="urn:microsoft.com/office/officeart/2008/layout/VerticalCurvedList"/>
    <dgm:cxn modelId="{DABDE11A-5BCF-416F-8CCA-5984328E8D04}" type="presParOf" srcId="{F3C69C12-6239-49DC-A295-BCB8304A980A}" destId="{E1078EEB-0C3E-46DD-A2A1-D2E8F74B1BC3}" srcOrd="4" destOrd="0" presId="urn:microsoft.com/office/officeart/2008/layout/VerticalCurvedList"/>
    <dgm:cxn modelId="{3A249475-873A-4A5B-8C83-BFFADCBFCC98}" type="presParOf" srcId="{E1078EEB-0C3E-46DD-A2A1-D2E8F74B1BC3}" destId="{77C541FC-1512-4E44-8731-08C4D27DDA33}" srcOrd="0" destOrd="0" presId="urn:microsoft.com/office/officeart/2008/layout/VerticalCurvedList"/>
    <dgm:cxn modelId="{E9981BB3-5DAB-44DB-8504-E4E0435D9BAD}" type="presParOf" srcId="{F3C69C12-6239-49DC-A295-BCB8304A980A}" destId="{A7D4EF17-AF13-4749-A937-9B4D41E6B87C}" srcOrd="5" destOrd="0" presId="urn:microsoft.com/office/officeart/2008/layout/VerticalCurvedList"/>
    <dgm:cxn modelId="{2BA8FF35-92D2-4EC6-98A5-C112992AD23C}" type="presParOf" srcId="{F3C69C12-6239-49DC-A295-BCB8304A980A}" destId="{3D902EA1-7ACE-452B-9FC7-AB5885A60CED}" srcOrd="6" destOrd="0" presId="urn:microsoft.com/office/officeart/2008/layout/VerticalCurvedList"/>
    <dgm:cxn modelId="{FD0EC3AF-C682-44EB-95B5-8A76128BD7F8}" type="presParOf" srcId="{3D902EA1-7ACE-452B-9FC7-AB5885A60CED}" destId="{9719BA85-BF0E-47F7-A721-995E2FF0224B}" srcOrd="0" destOrd="0" presId="urn:microsoft.com/office/officeart/2008/layout/VerticalCurvedList"/>
    <dgm:cxn modelId="{0069733F-6C35-4F80-AA3D-0BBC49C81462}" type="presParOf" srcId="{F3C69C12-6239-49DC-A295-BCB8304A980A}" destId="{34A328F5-5D56-47C6-BFEE-22CF0A478FFB}" srcOrd="7" destOrd="0" presId="urn:microsoft.com/office/officeart/2008/layout/VerticalCurvedList"/>
    <dgm:cxn modelId="{1CD533B6-9289-4BC3-9CE2-B0F5A92D3E98}" type="presParOf" srcId="{F3C69C12-6239-49DC-A295-BCB8304A980A}" destId="{624ED994-D4EE-4E89-AB1C-974252F64A42}" srcOrd="8" destOrd="0" presId="urn:microsoft.com/office/officeart/2008/layout/VerticalCurvedList"/>
    <dgm:cxn modelId="{7408F803-6185-45DC-93D1-745E8B5A6D8A}" type="presParOf" srcId="{624ED994-D4EE-4E89-AB1C-974252F64A42}" destId="{7CAEB1B3-2AE6-49F7-BC49-C996839738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2EB73-6317-4035-8540-7D7FB52C1BFA}">
      <dsp:nvSpPr>
        <dsp:cNvPr id="0" name=""/>
        <dsp:cNvSpPr/>
      </dsp:nvSpPr>
      <dsp:spPr>
        <a:xfrm>
          <a:off x="-4286884" y="-657667"/>
          <a:ext cx="5107586" cy="5107586"/>
        </a:xfrm>
        <a:prstGeom prst="blockArc">
          <a:avLst>
            <a:gd name="adj1" fmla="val 18900000"/>
            <a:gd name="adj2" fmla="val 2700000"/>
            <a:gd name="adj3" fmla="val 423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01B5D-C969-4907-A960-D864D358D898}">
      <dsp:nvSpPr>
        <dsp:cNvPr id="0" name=""/>
        <dsp:cNvSpPr/>
      </dsp:nvSpPr>
      <dsp:spPr>
        <a:xfrm>
          <a:off x="429962" y="291548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Segoe UI Light" pitchFamily="34" charset="0"/>
              <a:cs typeface="Times New Roman" pitchFamily="18" charset="0"/>
            </a:rPr>
            <a:t>Giới thiệu bài toán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548"/>
        <a:ext cx="7296006" cy="583400"/>
      </dsp:txXfrm>
    </dsp:sp>
    <dsp:sp modelId="{68745E51-0345-4658-A7A4-B1F4C3EFB484}">
      <dsp:nvSpPr>
        <dsp:cNvPr id="0" name=""/>
        <dsp:cNvSpPr/>
      </dsp:nvSpPr>
      <dsp:spPr>
        <a:xfrm>
          <a:off x="65337" y="218623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C9CA3-C172-4C9B-9FB3-C896A53C1066}">
      <dsp:nvSpPr>
        <dsp:cNvPr id="0" name=""/>
        <dsp:cNvSpPr/>
      </dsp:nvSpPr>
      <dsp:spPr>
        <a:xfrm>
          <a:off x="764439" y="116680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Giải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quyết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bài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toán</a:t>
          </a:r>
          <a:endParaRPr lang="vi-VN" sz="2800" kern="1200" dirty="0">
            <a:latin typeface="Segoe UI Light" pitchFamily="34" charset="0"/>
            <a:cs typeface="Times New Roman" pitchFamily="18" charset="0"/>
          </a:endParaRPr>
        </a:p>
      </dsp:txBody>
      <dsp:txXfrm>
        <a:off x="764439" y="1166800"/>
        <a:ext cx="6961529" cy="583400"/>
      </dsp:txXfrm>
    </dsp:sp>
    <dsp:sp modelId="{77C541FC-1512-4E44-8731-08C4D27DDA33}">
      <dsp:nvSpPr>
        <dsp:cNvPr id="0" name=""/>
        <dsp:cNvSpPr/>
      </dsp:nvSpPr>
      <dsp:spPr>
        <a:xfrm>
          <a:off x="399814" y="1093875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4EF17-AF13-4749-A937-9B4D41E6B87C}">
      <dsp:nvSpPr>
        <dsp:cNvPr id="0" name=""/>
        <dsp:cNvSpPr/>
      </dsp:nvSpPr>
      <dsp:spPr>
        <a:xfrm>
          <a:off x="808645" y="2078870"/>
          <a:ext cx="6961529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JobZoom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framework</a:t>
          </a:r>
        </a:p>
      </dsp:txBody>
      <dsp:txXfrm>
        <a:off x="808645" y="2078870"/>
        <a:ext cx="6961529" cy="583400"/>
      </dsp:txXfrm>
    </dsp:sp>
    <dsp:sp modelId="{9719BA85-BF0E-47F7-A721-995E2FF0224B}">
      <dsp:nvSpPr>
        <dsp:cNvPr id="0" name=""/>
        <dsp:cNvSpPr/>
      </dsp:nvSpPr>
      <dsp:spPr>
        <a:xfrm>
          <a:off x="399814" y="1969126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328F5-5D56-47C6-BFEE-22CF0A478FFB}">
      <dsp:nvSpPr>
        <dsp:cNvPr id="0" name=""/>
        <dsp:cNvSpPr/>
      </dsp:nvSpPr>
      <dsp:spPr>
        <a:xfrm>
          <a:off x="429962" y="2917303"/>
          <a:ext cx="7296006" cy="583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07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Kết</a:t>
          </a:r>
          <a:r>
            <a:rPr lang="en-US" sz="2800" kern="1200" dirty="0" smtClean="0">
              <a:latin typeface="Segoe UI Light" pitchFamily="34" charset="0"/>
              <a:cs typeface="Times New Roman" pitchFamily="18" charset="0"/>
            </a:rPr>
            <a:t> </a:t>
          </a:r>
          <a:r>
            <a:rPr lang="en-US" sz="2800" kern="1200" dirty="0" err="1" smtClean="0">
              <a:latin typeface="Segoe UI Light" pitchFamily="34" charset="0"/>
              <a:cs typeface="Times New Roman" pitchFamily="18" charset="0"/>
            </a:rPr>
            <a:t>luận</a:t>
          </a:r>
          <a:endParaRPr lang="en-US" sz="2800" kern="1200" dirty="0" smtClean="0">
            <a:latin typeface="Segoe UI Light" pitchFamily="34" charset="0"/>
            <a:cs typeface="Times New Roman" pitchFamily="18" charset="0"/>
          </a:endParaRPr>
        </a:p>
      </dsp:txBody>
      <dsp:txXfrm>
        <a:off x="429962" y="2917303"/>
        <a:ext cx="7296006" cy="583400"/>
      </dsp:txXfrm>
    </dsp:sp>
    <dsp:sp modelId="{7CAEB1B3-2AE6-49F7-BC49-C99683973853}">
      <dsp:nvSpPr>
        <dsp:cNvPr id="0" name=""/>
        <dsp:cNvSpPr/>
      </dsp:nvSpPr>
      <dsp:spPr>
        <a:xfrm>
          <a:off x="65337" y="2844378"/>
          <a:ext cx="729250" cy="7292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56EA-FEF9-40C4-8452-A54742E06326}" type="datetimeFigureOut">
              <a:rPr lang="vi-VN" smtClean="0"/>
              <a:t>08/01/2012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66FAC-3B5A-4E4F-A470-984EB4A235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3270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52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1: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so </a:t>
            </a:r>
            <a:r>
              <a:rPr lang="en-US" dirty="0" err="1" smtClean="0"/>
              <a:t>khớp</a:t>
            </a:r>
            <a:r>
              <a:rPr lang="en-US" dirty="0" smtClean="0"/>
              <a:t>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2: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tin.</a:t>
            </a:r>
          </a:p>
          <a:p>
            <a:pPr marL="457200" indent="-457200">
              <a:buFontTx/>
              <a:buChar char="-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6172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DB3AC4FF-7527-473D-9116-A78ACDB7B002}" type="datetime8">
              <a:rPr lang="en-US" smtClean="0"/>
              <a:t>1/8/2012 4:36 AM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AB1-22BE-421F-B0E2-B928CDA3ECB6}" type="datetime8">
              <a:rPr lang="en-US" smtClean="0">
                <a:solidFill>
                  <a:schemeClr val="tx2"/>
                </a:solidFill>
              </a:rPr>
              <a:t>1/8/2012 4:36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3"/>
            <a:ext cx="2209800" cy="273844"/>
          </a:xfrm>
        </p:spPr>
        <p:txBody>
          <a:bodyPr/>
          <a:lstStyle/>
          <a:p>
            <a:fld id="{6D467C43-AD5C-4448-BE18-C01A1123EB12}" type="datetime8">
              <a:rPr lang="en-US" smtClean="0">
                <a:solidFill>
                  <a:schemeClr val="tx2"/>
                </a:solidFill>
              </a:rPr>
              <a:t>1/8/2012 4:36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8" y="4686156"/>
            <a:ext cx="557348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8" y="1699107"/>
            <a:ext cx="7683913" cy="1142623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352790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1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1823270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41287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1860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34610911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20347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7228703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040358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1831633"/>
            <a:ext cx="699436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6" y="3143253"/>
            <a:ext cx="699436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3657602"/>
            <a:ext cx="7683914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3488162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78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background.wmf"/>
          <p:cNvPicPr>
            <a:picLocks noChangeAspect="1"/>
          </p:cNvPicPr>
          <p:nvPr userDrawn="1"/>
        </p:nvPicPr>
        <p:blipFill>
          <a:blip r:embed="rId2" cstate="print">
            <a:lum bright="20000" contrast="-40000"/>
          </a:blip>
          <a:srcRect/>
          <a:stretch>
            <a:fillRect/>
          </a:stretch>
        </p:blipFill>
        <p:spPr bwMode="auto">
          <a:xfrm>
            <a:off x="7092287" y="3219822"/>
            <a:ext cx="2407941" cy="18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9F14-9E1D-4A50-9760-EADEBCF8875A}" type="datetime8">
              <a:rPr lang="en-US" smtClean="0"/>
              <a:t>1/8/2012 4:36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1560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4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4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353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42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13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35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876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72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30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0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B6-BCF9-42D4-BCDC-9094FDF08539}" type="datetime8">
              <a:rPr lang="en-US" smtClean="0"/>
              <a:t>1/8/2012 4:36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8" y="1371606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7" y="2682707"/>
            <a:ext cx="7681913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400056"/>
            <a:ext cx="7043208" cy="1142621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lang="en-US" sz="5500" b="0" kern="1200" cap="none" spc="-151" dirty="0">
                <a:ln w="3175">
                  <a:noFill/>
                </a:ln>
                <a:gradFill flip="none" rotWithShape="1">
                  <a:gsLst>
                    <a:gs pos="0">
                      <a:srgbClr val="FADF7A"/>
                    </a:gs>
                    <a:gs pos="21000">
                      <a:srgbClr val="F8B45A"/>
                    </a:gs>
                    <a:gs pos="59000">
                      <a:srgbClr val="F29000"/>
                    </a:gs>
                    <a:gs pos="80000">
                      <a:srgbClr val="C36405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1771656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5" y="3829056"/>
            <a:ext cx="8679127" cy="623248"/>
          </a:xfrm>
          <a:effectLst>
            <a:reflection blurRad="6350" stA="50000" endA="300" endPos="55000" dir="5400000" sy="-100000" algn="bl" rotWithShape="0"/>
          </a:effectLst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>
              <a:contourClr>
                <a:srgbClr val="F4A234"/>
              </a:contourClr>
            </a:sp3d>
          </a:bodyPr>
          <a:lstStyle>
            <a:lvl1pPr marL="0" indent="0" algn="r" defTabSz="912739" rtl="0" eaLnBrk="1" fontAlgn="base" hangingPunct="1">
              <a:lnSpc>
                <a:spcPct val="90000"/>
              </a:lnSpc>
              <a:spcBef>
                <a:spcPts val="768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Arial" pitchFamily="34" charset="0"/>
              <a:buNone/>
              <a:defRPr kumimoji="0" lang="en-US" sz="7200" b="1" i="0" u="none" strike="noStrike" kern="1200" cap="none" spc="2200" normalizeH="0" baseline="0" noProof="0" dirty="0" smtClean="0">
                <a:ln w="11430"/>
                <a:gradFill>
                  <a:gsLst>
                    <a:gs pos="0">
                      <a:srgbClr val="FFFFFF"/>
                    </a:gs>
                    <a:gs pos="100000">
                      <a:srgbClr val="D2E7F2"/>
                    </a:gs>
                  </a:gsLst>
                  <a:lin ang="5400000" scaled="0"/>
                </a:gradFill>
                <a:effectLst>
                  <a:outerShdw dist="203200" dir="8580000" sx="102000" sy="102000" algn="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Segoe Condensed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326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70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453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59661"/>
            <a:ext cx="8382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058670"/>
            <a:ext cx="4114800" cy="2163669"/>
          </a:xfrm>
        </p:spPr>
        <p:txBody>
          <a:bodyPr/>
          <a:lstStyle>
            <a:lvl1pPr marL="339962" indent="-339962">
              <a:lnSpc>
                <a:spcPct val="90000"/>
              </a:lnSpc>
              <a:defRPr sz="2800"/>
            </a:lvl1pPr>
            <a:lvl2pPr marL="673310" indent="-325411">
              <a:lnSpc>
                <a:spcPct val="90000"/>
              </a:lnSpc>
              <a:defRPr sz="2400"/>
            </a:lvl2pPr>
            <a:lvl3pPr marL="953745" indent="-288372">
              <a:lnSpc>
                <a:spcPct val="90000"/>
              </a:lnSpc>
              <a:defRPr sz="2000"/>
            </a:lvl3pPr>
            <a:lvl4pPr marL="1227566" indent="-273821">
              <a:lnSpc>
                <a:spcPct val="90000"/>
              </a:lnSpc>
              <a:defRPr sz="1900"/>
            </a:lvl4pPr>
            <a:lvl5pPr marL="1515939" indent="-28043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8670"/>
            <a:ext cx="4114800" cy="2163669"/>
          </a:xfrm>
        </p:spPr>
        <p:txBody>
          <a:bodyPr/>
          <a:lstStyle>
            <a:lvl1pPr marL="347899" indent="-347899">
              <a:lnSpc>
                <a:spcPct val="90000"/>
              </a:lnSpc>
              <a:defRPr sz="2800"/>
            </a:lvl1pPr>
            <a:lvl2pPr marL="673310" indent="-339962">
              <a:lnSpc>
                <a:spcPct val="90000"/>
              </a:lnSpc>
              <a:defRPr sz="2400"/>
            </a:lvl2pPr>
            <a:lvl3pPr marL="961682" indent="-302923">
              <a:lnSpc>
                <a:spcPct val="90000"/>
              </a:lnSpc>
              <a:defRPr sz="2000"/>
            </a:lvl3pPr>
            <a:lvl4pPr marL="1227566" indent="-265885">
              <a:lnSpc>
                <a:spcPct val="90000"/>
              </a:lnSpc>
              <a:defRPr sz="1900"/>
            </a:lvl4pPr>
            <a:lvl5pPr marL="1515939" indent="-27382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629322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1" y="1631158"/>
            <a:ext cx="4114800" cy="1554272"/>
          </a:xfrm>
        </p:spPr>
        <p:txBody>
          <a:bodyPr/>
          <a:lstStyle>
            <a:lvl1pPr marL="281759" indent="-281759">
              <a:defRPr sz="2300"/>
            </a:lvl1pPr>
            <a:lvl2pPr marL="562195" indent="-265885">
              <a:defRPr sz="2000"/>
            </a:lvl2pPr>
            <a:lvl3pPr marL="813528" indent="-243397">
              <a:defRPr sz="1900"/>
            </a:lvl3pPr>
            <a:lvl4pPr marL="1050311" indent="-228847">
              <a:defRPr sz="1700"/>
            </a:lvl4pPr>
            <a:lvl5pPr marL="1279156" indent="-20635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8" y="629322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63" indent="0">
              <a:buNone/>
              <a:defRPr sz="2000" b="1"/>
            </a:lvl2pPr>
            <a:lvl3pPr marL="914325" indent="0">
              <a:buNone/>
              <a:defRPr sz="1900" b="1"/>
            </a:lvl3pPr>
            <a:lvl4pPr marL="1371488" indent="0">
              <a:buNone/>
              <a:defRPr sz="1600" b="1"/>
            </a:lvl4pPr>
            <a:lvl5pPr marL="1828651" indent="0">
              <a:buNone/>
              <a:defRPr sz="1600" b="1"/>
            </a:lvl5pPr>
            <a:lvl6pPr marL="2285813" indent="0">
              <a:buNone/>
              <a:defRPr sz="1600" b="1"/>
            </a:lvl6pPr>
            <a:lvl7pPr marL="2742976" indent="0">
              <a:buNone/>
              <a:defRPr sz="1600" b="1"/>
            </a:lvl7pPr>
            <a:lvl8pPr marL="3200139" indent="0">
              <a:buNone/>
              <a:defRPr sz="1600" b="1"/>
            </a:lvl8pPr>
            <a:lvl9pPr marL="36573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8"/>
            <a:ext cx="4117974" cy="1554272"/>
          </a:xfrm>
        </p:spPr>
        <p:txBody>
          <a:bodyPr/>
          <a:lstStyle>
            <a:lvl1pPr marL="296308" indent="-296308">
              <a:defRPr sz="2300"/>
            </a:lvl1pPr>
            <a:lvl2pPr marL="570131" indent="-273821">
              <a:defRPr sz="2000"/>
            </a:lvl2pPr>
            <a:lvl3pPr marL="821464" indent="-244720">
              <a:defRPr sz="1900"/>
            </a:lvl3pPr>
            <a:lvl4pPr marL="1050311" indent="-236783">
              <a:defRPr sz="1700"/>
            </a:lvl4pPr>
            <a:lvl5pPr marL="1279156" indent="-22090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9194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3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1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4" y="4711541"/>
            <a:ext cx="1229995" cy="2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2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7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3B0C4B6-2525-4AE6-B3C3-55AC237D96E5}" type="datetime8">
              <a:rPr lang="en-US" smtClean="0"/>
              <a:t>1/8/2012 4:36 AM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58670"/>
            <a:ext cx="8382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88" tIns="76193" rIns="152388" bIns="76193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3923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80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6"/>
            <a:ext cx="8363938" cy="553998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41835"/>
            <a:ext cx="8355363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664797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41835"/>
            <a:ext cx="8349647" cy="332399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41" y="1085853"/>
            <a:ext cx="8363937" cy="114262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 spc="-200" baseline="0"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441" y="3257553"/>
            <a:ext cx="8363937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spc="-50" baseline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tx1">
                      <a:alpha val="60000"/>
                    </a:scheme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6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276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14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085850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085850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4693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00202"/>
            <a:ext cx="4114800" cy="1855893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625857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1600203"/>
            <a:ext cx="4115872" cy="1855893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394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906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0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0884233-0FCF-49FD-96DF-1DAAE5FB8E5F}" type="datetime8">
              <a:rPr lang="en-US" smtClean="0"/>
              <a:t>1/8/2012 4:36 AM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>
            <a:spLocks/>
          </p:cNvSpPr>
          <p:nvPr/>
        </p:nvSpPr>
        <p:spPr>
          <a:xfrm>
            <a:off x="95275" y="4800606"/>
            <a:ext cx="2132964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8836">
              <a:defRPr/>
            </a:pPr>
            <a:fld id="{ACC6DABA-E178-49C8-B135-4378B6D3DD69}" type="slidenum">
              <a:rPr lang="en-US" sz="1900" smtClean="0">
                <a:solidFill>
                  <a:srgbClr val="FFFFFF">
                    <a:tint val="75000"/>
                  </a:srgbClr>
                </a:solidFill>
              </a:rPr>
              <a:pPr algn="l" defTabSz="1218836">
                <a:defRPr/>
              </a:pPr>
              <a:t>‹#›</a:t>
            </a:fld>
            <a:endParaRPr lang="en-US" sz="1900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6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95" y="224198"/>
            <a:ext cx="8375946" cy="664797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ndy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4946" y="850531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5" descr="C:\Users\v-lijohn\Desktop\WinAzure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918371"/>
            <a:ext cx="1623848" cy="1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6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65610"/>
            <a:ext cx="9144000" cy="165735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12" tIns="45707" rIns="91412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871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61" y="3091358"/>
            <a:ext cx="7681913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971" y="1322984"/>
            <a:ext cx="7681913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4822" y="590277"/>
            <a:ext cx="9163056" cy="2474399"/>
            <a:chOff x="-206376" y="787026"/>
            <a:chExt cx="12214227" cy="329919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0" y="1420813"/>
              <a:ext cx="11582400" cy="22098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grpSp>
          <p:nvGrpSpPr>
            <p:cNvPr id="4" name="Group 3"/>
            <p:cNvGrpSpPr/>
            <p:nvPr userDrawn="1"/>
          </p:nvGrpSpPr>
          <p:grpSpPr>
            <a:xfrm>
              <a:off x="11112501" y="787026"/>
              <a:ext cx="895350" cy="827836"/>
              <a:chOff x="10736263" y="596900"/>
              <a:chExt cx="1368424" cy="1265238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11109325" y="947738"/>
                <a:ext cx="914400" cy="914400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9" name="Rectangle 8"/>
              <p:cNvSpPr/>
              <p:nvPr userDrawn="1"/>
            </p:nvSpPr>
            <p:spPr bwMode="auto">
              <a:xfrm>
                <a:off x="11699874" y="866775"/>
                <a:ext cx="404813" cy="404813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sp>
            <p:nvSpPr>
              <p:cNvPr id="10" name="Rectangle 9"/>
              <p:cNvSpPr/>
              <p:nvPr userDrawn="1"/>
            </p:nvSpPr>
            <p:spPr bwMode="auto">
              <a:xfrm>
                <a:off x="10736263" y="596900"/>
                <a:ext cx="460375" cy="460375"/>
              </a:xfrm>
              <a:prstGeom prst="rect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71"/>
                <a:endParaRPr lang="en-US" sz="24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 bwMode="auto">
            <a:xfrm>
              <a:off x="-206376" y="3322638"/>
              <a:ext cx="511176" cy="511176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331787" y="3870324"/>
              <a:ext cx="215901" cy="215901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71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753" y="1322983"/>
            <a:ext cx="7681532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500"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5" y="3091358"/>
            <a:ext cx="6994950" cy="443198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254000" algn="ctr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30049" y="4176773"/>
            <a:ext cx="8026903" cy="1107996"/>
          </a:xfrm>
        </p:spPr>
        <p:txBody>
          <a:bodyPr anchor="t" anchorCtr="0">
            <a:sp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000" b="1" i="0" u="none" strike="noStrike" kern="1200" cap="none" spc="-643" normalizeH="0" baseline="0" noProof="0" dirty="0" smtClean="0">
                <a:ln w="11430"/>
                <a:gradFill>
                  <a:gsLst>
                    <a:gs pos="0">
                      <a:schemeClr val="tx1">
                        <a:alpha val="20000"/>
                      </a:schemeClr>
                    </a:gs>
                    <a:gs pos="28000">
                      <a:schemeClr val="tx1">
                        <a:alpha val="86000"/>
                      </a:schemeClr>
                    </a:gs>
                    <a:gs pos="8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13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82" y="4719920"/>
            <a:ext cx="1829069" cy="29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5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983940" y="644860"/>
            <a:ext cx="1160060" cy="133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914211"/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3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31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54" y="108347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4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055" y="1083478"/>
            <a:ext cx="4114800" cy="2163669"/>
          </a:xfrm>
        </p:spPr>
        <p:txBody>
          <a:bodyPr/>
          <a:lstStyle>
            <a:lvl1pPr marL="339891" indent="-339891">
              <a:lnSpc>
                <a:spcPct val="90000"/>
              </a:lnSpc>
              <a:defRPr sz="2800"/>
            </a:lvl1pPr>
            <a:lvl2pPr marL="673170" indent="-325344">
              <a:lnSpc>
                <a:spcPct val="90000"/>
              </a:lnSpc>
              <a:defRPr sz="2400"/>
            </a:lvl2pPr>
            <a:lvl3pPr marL="953545" indent="-288312">
              <a:lnSpc>
                <a:spcPct val="90000"/>
              </a:lnSpc>
              <a:defRPr sz="2000"/>
            </a:lvl3pPr>
            <a:lvl4pPr marL="1227308" indent="-273761">
              <a:lnSpc>
                <a:spcPct val="90000"/>
              </a:lnSpc>
              <a:defRPr sz="1900"/>
            </a:lvl4pPr>
            <a:lvl5pPr marL="1515621" indent="-280375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54" y="1083478"/>
            <a:ext cx="4114800" cy="2163669"/>
          </a:xfrm>
        </p:spPr>
        <p:txBody>
          <a:bodyPr/>
          <a:lstStyle>
            <a:lvl1pPr marL="347826" indent="-347826">
              <a:lnSpc>
                <a:spcPct val="90000"/>
              </a:lnSpc>
              <a:defRPr sz="2800"/>
            </a:lvl1pPr>
            <a:lvl2pPr marL="673170" indent="-339891">
              <a:lnSpc>
                <a:spcPct val="90000"/>
              </a:lnSpc>
              <a:defRPr sz="2400"/>
            </a:lvl2pPr>
            <a:lvl3pPr marL="961482" indent="-302863">
              <a:lnSpc>
                <a:spcPct val="90000"/>
              </a:lnSpc>
              <a:defRPr sz="2000"/>
            </a:lvl3pPr>
            <a:lvl4pPr marL="1227308" indent="-265825">
              <a:lnSpc>
                <a:spcPct val="90000"/>
              </a:lnSpc>
              <a:defRPr sz="1900"/>
            </a:lvl4pPr>
            <a:lvl5pPr marL="1515621" indent="-273761">
              <a:lnSpc>
                <a:spcPct val="90000"/>
              </a:lnSpc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95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36DC-A6B9-49A0-8592-C10893892C73}" type="datetime8">
              <a:rPr lang="en-US" smtClean="0"/>
              <a:t>1/8/2012 4:36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5" y="652464"/>
            <a:ext cx="4114800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7055" y="1657763"/>
            <a:ext cx="4114800" cy="1872820"/>
          </a:xfrm>
        </p:spPr>
        <p:txBody>
          <a:bodyPr/>
          <a:lstStyle>
            <a:lvl1pPr marL="281699" indent="-281699">
              <a:defRPr sz="2300"/>
            </a:lvl1pPr>
            <a:lvl2pPr marL="562075" indent="-265825">
              <a:defRPr sz="2000"/>
            </a:lvl2pPr>
            <a:lvl3pPr marL="813358" indent="-243347">
              <a:defRPr sz="1900"/>
            </a:lvl3pPr>
            <a:lvl4pPr marL="1050091" indent="-228800">
              <a:defRPr sz="1700"/>
            </a:lvl4pPr>
            <a:lvl5pPr marL="1278889" indent="-2063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2048" y="652464"/>
            <a:ext cx="4117019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65" indent="0">
              <a:buNone/>
              <a:defRPr sz="2000" b="1"/>
            </a:lvl2pPr>
            <a:lvl3pPr marL="914135" indent="0">
              <a:buNone/>
              <a:defRPr sz="1900" b="1"/>
            </a:lvl3pPr>
            <a:lvl4pPr marL="1371201" indent="0">
              <a:buNone/>
              <a:defRPr sz="1600" b="1"/>
            </a:lvl4pPr>
            <a:lvl5pPr marL="1828271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5" indent="0">
              <a:buNone/>
              <a:defRPr sz="1600" b="1"/>
            </a:lvl7pPr>
            <a:lvl8pPr marL="3199472" indent="0">
              <a:buNone/>
              <a:defRPr sz="1600" b="1"/>
            </a:lvl8pPr>
            <a:lvl9pPr marL="365654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081" y="1657763"/>
            <a:ext cx="4117974" cy="1872820"/>
          </a:xfrm>
        </p:spPr>
        <p:txBody>
          <a:bodyPr/>
          <a:lstStyle>
            <a:lvl1pPr marL="296248" indent="-296248">
              <a:defRPr sz="2300"/>
            </a:lvl1pPr>
            <a:lvl2pPr marL="570011" indent="-273761">
              <a:defRPr sz="2000"/>
            </a:lvl2pPr>
            <a:lvl3pPr marL="821294" indent="-244669">
              <a:defRPr sz="1900"/>
            </a:lvl3pPr>
            <a:lvl4pPr marL="1050091" indent="-236733">
              <a:defRPr sz="1700"/>
            </a:lvl4pPr>
            <a:lvl5pPr marL="1278889" indent="-220863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0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9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9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2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" y="4679160"/>
            <a:ext cx="9144001" cy="464344"/>
          </a:xfrm>
          <a:solidFill>
            <a:srgbClr val="FFFF99"/>
          </a:solidFill>
        </p:spPr>
        <p:txBody>
          <a:bodyPr wrap="square" lIns="152355" tIns="76173" rIns="152355" bIns="76173" anchor="b" anchorCtr="0">
            <a:noAutofit/>
          </a:bodyPr>
          <a:lstStyle>
            <a:lvl1pPr algn="r">
              <a:buFont typeface="Arial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348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56" y="787808"/>
            <a:ext cx="8229557" cy="2000548"/>
          </a:xfrm>
        </p:spPr>
        <p:txBody>
          <a:bodyPr/>
          <a:lstStyle>
            <a:lvl1pPr marL="234890" indent="-23489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489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767" y="4758343"/>
            <a:ext cx="1886441" cy="132078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95" y="753960"/>
            <a:ext cx="4400506" cy="438954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4743494" y="0"/>
            <a:ext cx="2858244" cy="280035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753959"/>
            <a:ext cx="9144000" cy="685800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0" tIns="45711" rIns="9142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47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13293" y="896515"/>
            <a:ext cx="3887212" cy="416720"/>
          </a:xfrm>
        </p:spPr>
        <p:txBody>
          <a:bodyPr anchor="t" anchorCtr="0">
            <a:noAutofit/>
          </a:bodyPr>
          <a:lstStyle>
            <a:lvl1pPr algn="l">
              <a:lnSpc>
                <a:spcPts val="4799"/>
              </a:lnSpc>
              <a:defRPr sz="4700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3293" y="1597972"/>
            <a:ext cx="3887212" cy="492443"/>
          </a:xfrm>
        </p:spPr>
        <p:txBody>
          <a:bodyPr/>
          <a:lstStyle>
            <a:lvl1pPr marL="274272" marR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4272" marR="0" lvl="0" indent="-274272" algn="l" defTabSz="9142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216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CA07-655C-445C-9C09-8E6C2DF4CEC3}" type="datetime8">
              <a:rPr lang="en-US" smtClean="0"/>
              <a:t>1/8/2012 4:36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1708160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810265"/>
            <a:ext cx="914409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 algn="l" defTabSz="914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04899"/>
            <a:ext cx="8355363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399" y="2543175"/>
            <a:ext cx="1669215" cy="5715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742" y="1257300"/>
            <a:ext cx="7924800" cy="1338828"/>
          </a:xfrm>
        </p:spPr>
        <p:txBody>
          <a:bodyPr/>
          <a:lstStyle>
            <a:lvl1pPr marL="274272" indent="-274272">
              <a:buClr>
                <a:srgbClr val="5191CD"/>
              </a:buCl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>
              <a:buClr>
                <a:srgbClr val="5191CD"/>
              </a:buClr>
              <a:buFont typeface="Segoe" charset="0"/>
              <a:buChar char="–"/>
              <a:defRPr sz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" y="646"/>
            <a:ext cx="9141808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(Blue_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" y="646"/>
            <a:ext cx="9144095" cy="514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70308"/>
            <a:ext cx="8363938" cy="415499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4"/>
          </p:nvPr>
        </p:nvSpPr>
        <p:spPr>
          <a:xfrm>
            <a:off x="389684" y="604899"/>
            <a:ext cx="8349647" cy="369332"/>
          </a:xfrm>
        </p:spPr>
        <p:txBody>
          <a:bodyPr anchor="b"/>
          <a:lstStyle>
            <a:lvl1pPr marL="0" indent="0">
              <a:buNone/>
              <a:tabLst>
                <a:tab pos="628545" algn="l"/>
              </a:tabLst>
              <a:defRPr sz="2400" b="0">
                <a:solidFill>
                  <a:srgbClr val="A4D7F4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21" indent="0">
              <a:buNone/>
              <a:defRPr sz="2000" b="1"/>
            </a:lvl2pPr>
            <a:lvl3pPr marL="914247" indent="0">
              <a:buNone/>
              <a:defRPr sz="1900" b="1"/>
            </a:lvl3pPr>
            <a:lvl4pPr marL="1371371" indent="0">
              <a:buNone/>
              <a:defRPr sz="1600" b="1"/>
            </a:lvl4pPr>
            <a:lvl5pPr marL="1828496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3" indent="0">
              <a:buNone/>
              <a:defRPr sz="1600" b="1"/>
            </a:lvl7pPr>
            <a:lvl8pPr marL="3199867" indent="0">
              <a:buNone/>
              <a:defRPr sz="1600" b="1"/>
            </a:lvl8pPr>
            <a:lvl9pPr marL="365699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0753" y="4888560"/>
            <a:ext cx="462609" cy="26159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 defTabSz="914211"/>
            <a:fld id="{0462CC3E-48DD-4274-8616-D549FD7B2C15}" type="slidenum">
              <a:rPr lang="en-US" sz="1100" smtClean="0">
                <a:solidFill>
                  <a:srgbClr val="A4D7F4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 defTabSz="914211"/>
              <a:t>‹#›</a:t>
            </a:fld>
            <a:endParaRPr lang="en-US" sz="1100" dirty="0">
              <a:solidFill>
                <a:srgbClr val="A4D7F4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7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3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fld id="{67583CB6-BCF9-42D4-BCDC-9094FDF08539}" type="datetime8">
              <a:rPr lang="en-US" smtClean="0"/>
              <a:t>1/8/2012 4:36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90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3B79E-6498-490A-A85A-E8302493EBB7}" type="datetime8">
              <a:rPr lang="en-US" smtClean="0"/>
              <a:t>1/8/2012 4:36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52" y="1316736"/>
            <a:ext cx="1615307" cy="1266340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D73C48E5-5E3A-4FFD-8978-6ECFCE87ADA1}" type="datetime8">
              <a:rPr lang="en-US" smtClean="0"/>
              <a:t>1/8/2012 4:36 AM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3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3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9" Type="http://schemas.openxmlformats.org/officeDocument/2006/relationships/image" Target="../media/image4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F22C6BFC-5BD2-47D8-BCF5-DCE34E7BADD8}" type="datetime8">
              <a:rPr lang="en-US" smtClean="0">
                <a:solidFill>
                  <a:schemeClr val="tx2"/>
                </a:solidFill>
              </a:rPr>
              <a:t>1/8/2012 4:36 AM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7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sz="4400" b="1" kern="1200" cap="all" spc="0">
          <a:ln w="0"/>
          <a:gradFill flip="none">
            <a:gsLst>
              <a:gs pos="0">
                <a:schemeClr val="accent1">
                  <a:tint val="75000"/>
                  <a:shade val="75000"/>
                  <a:satMod val="170000"/>
                </a:schemeClr>
              </a:gs>
              <a:gs pos="49000">
                <a:schemeClr val="accent1">
                  <a:tint val="88000"/>
                  <a:shade val="65000"/>
                  <a:satMod val="172000"/>
                </a:schemeClr>
              </a:gs>
              <a:gs pos="50000">
                <a:schemeClr val="accent1">
                  <a:shade val="65000"/>
                  <a:satMod val="130000"/>
                </a:schemeClr>
              </a:gs>
              <a:gs pos="92000">
                <a:schemeClr val="accent1">
                  <a:shade val="50000"/>
                  <a:satMod val="120000"/>
                </a:schemeClr>
              </a:gs>
              <a:gs pos="100000">
                <a:schemeClr val="accent1">
                  <a:shade val="48000"/>
                  <a:satMod val="120000"/>
                </a:schemeClr>
              </a:gs>
            </a:gsLst>
            <a:lin ang="5400000"/>
          </a:gradFill>
          <a:effectLst>
            <a:reflection blurRad="12700" stA="50000" endPos="50000" dist="5000" dir="5400000" sy="-100000" rotWithShape="0"/>
          </a:effectLst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2647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59662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9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25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1" dirty="0" smtClean="0">
          <a:ln w="3175">
            <a:noFill/>
          </a:ln>
          <a:gradFill flip="none" rotWithShape="1">
            <a:gsLst>
              <a:gs pos="0">
                <a:srgbClr val="FADF7A"/>
              </a:gs>
              <a:gs pos="21000">
                <a:srgbClr val="F8B45A"/>
              </a:gs>
              <a:gs pos="59000">
                <a:srgbClr val="F29000"/>
              </a:gs>
              <a:gs pos="80000">
                <a:srgbClr val="C36405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59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1" indent="-396859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36" indent="-344473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896" indent="-346061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432" indent="-336536" algn="l" defTabSz="914325" rtl="0" eaLnBrk="1" latinLnBrk="0" hangingPunct="1">
        <a:lnSpc>
          <a:spcPct val="90000"/>
        </a:lnSpc>
        <a:spcBef>
          <a:spcPct val="20000"/>
        </a:spcBef>
        <a:buClr>
          <a:srgbClr val="F3AF35"/>
        </a:buClr>
        <a:buSzPct val="85000"/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5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7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0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3" indent="-228581" algn="l" defTabSz="914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5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3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6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9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1" algn="l" defTabSz="914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41" y="108585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2" descr="S:\InternalBin\Resource DVD\DVD_ART36\Logos\Azure Services Platform\Windows Azure\Windows Azure logo bl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116" y="4809194"/>
            <a:ext cx="1566560" cy="250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9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2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00050" indent="-4000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1pPr>
      <a:lvl2pPr marL="74612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2pPr>
      <a:lvl3pPr marL="1082675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3pPr>
      <a:lvl4pPr marL="1374775" indent="-29210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4pPr>
      <a:lvl5pPr marL="1660525" indent="-2857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effectLst>
            <a:outerShdw blurRad="63500" algn="ctr" rotWithShape="0">
              <a:schemeClr val="tx1">
                <a:alpha val="50000"/>
              </a:scheme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37594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54" y="1083470"/>
            <a:ext cx="837594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135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13" dirty="0">
          <a:ln w="3175">
            <a:noFill/>
          </a:ln>
          <a:gradFill flip="none" rotWithShape="1">
            <a:gsLst>
              <a:gs pos="0">
                <a:schemeClr val="tx1"/>
              </a:gs>
              <a:gs pos="36000">
                <a:schemeClr val="tx1"/>
              </a:gs>
              <a:gs pos="86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Segoe UI" pitchFamily="34" charset="0"/>
          <a:ea typeface="+mn-ea"/>
          <a:cs typeface="Segoe UI" pitchFamily="34" charset="0"/>
        </a:defRPr>
      </a:lvl1pPr>
    </p:titleStyle>
    <p:bodyStyle>
      <a:lvl1pPr marL="457081" indent="-457081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1"/>
        </a:buBlip>
        <a:defRPr sz="32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84019" indent="-396779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8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576" indent="-358687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4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556" indent="-330120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030" indent="-322182" algn="l" defTabSz="914135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2"/>
        </a:buBlip>
        <a:defRPr sz="200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75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7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73" indent="-228535" algn="l" defTabSz="9141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71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5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72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40" algn="l" defTabSz="9141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67468"/>
            <a:ext cx="8363938" cy="4154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686" y="1255019"/>
            <a:ext cx="836393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1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Verdana" pitchFamily="34" charset="0"/>
          <a:cs typeface="Verdana" pitchFamily="34" charset="0"/>
        </a:defRPr>
      </a:lvl1pPr>
    </p:titleStyle>
    <p:bodyStyle>
      <a:lvl1pPr marL="274272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1pPr>
      <a:lvl2pPr marL="548549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822823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9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097097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371371" indent="-274272" algn="l" defTabSz="914211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2514083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5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2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7" indent="-228553" algn="l" defTabSz="9142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1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5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3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9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4" algn="l" defTabSz="9142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gia.ucsb.edu/giscc/units/u051/u051.html" TargetMode="External"/><Relationship Id="rId2" Type="http://schemas.openxmlformats.org/officeDocument/2006/relationships/hyperlink" Target="http://www.ncgia.ucsb.edu/giscc/units/u051/figures/figure05.gif" TargetMode="External"/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6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9144000" cy="5143500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solidFill>
                  <a:srgbClr val="FF0000"/>
                </a:solidFill>
              </a:rPr>
              <a:t>Thuyết trình: 25 mins</a:t>
            </a:r>
          </a:p>
          <a:p>
            <a:pPr lvl="1"/>
            <a:r>
              <a:rPr lang="en-US" u="sng" smtClean="0"/>
              <a:t>Giới thiệu bài toán:</a:t>
            </a:r>
            <a:r>
              <a:rPr lang="en-US" smtClean="0"/>
              <a:t> 					</a:t>
            </a:r>
            <a:r>
              <a:rPr lang="en-US" b="1" smtClean="0">
                <a:solidFill>
                  <a:srgbClr val="FF0000"/>
                </a:solidFill>
              </a:rPr>
              <a:t>3’</a:t>
            </a:r>
          </a:p>
          <a:p>
            <a:pPr lvl="1"/>
            <a:r>
              <a:rPr lang="en-US" u="sng" smtClean="0"/>
              <a:t>Giải quyết bài toán:</a:t>
            </a:r>
            <a:r>
              <a:rPr lang="en-US" smtClean="0"/>
              <a:t>		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Tổ chức thông tin theo Hierarchy: 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So khớp thông tin: 					</a:t>
            </a:r>
            <a:r>
              <a:rPr lang="en-US" i="1" smtClean="0"/>
              <a:t>2’</a:t>
            </a:r>
          </a:p>
          <a:p>
            <a:pPr lvl="2"/>
            <a:r>
              <a:rPr lang="en-US" smtClean="0"/>
              <a:t>Ứng dụng Decision tree					</a:t>
            </a:r>
            <a:r>
              <a:rPr lang="en-US" i="1" smtClean="0"/>
              <a:t>2’</a:t>
            </a:r>
          </a:p>
          <a:p>
            <a:pPr lvl="1"/>
            <a:r>
              <a:rPr lang="en-US" u="sng" smtClean="0"/>
              <a:t>Giải pháp Job Zoom framework:</a:t>
            </a:r>
            <a:r>
              <a:rPr lang="en-US" smtClean="0"/>
              <a:t> 			</a:t>
            </a:r>
            <a:r>
              <a:rPr lang="en-US" b="1" smtClean="0">
                <a:solidFill>
                  <a:srgbClr val="FF0000"/>
                </a:solidFill>
              </a:rPr>
              <a:t>6’</a:t>
            </a:r>
          </a:p>
          <a:p>
            <a:pPr lvl="2"/>
            <a:r>
              <a:rPr lang="en-US" smtClean="0"/>
              <a:t>3 + 1 Vấn đề chính cần giải quyết JobZoom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Kiến trúc tổng quan					</a:t>
            </a:r>
            <a:r>
              <a:rPr lang="en-US" i="1" smtClean="0"/>
              <a:t>1’</a:t>
            </a:r>
          </a:p>
          <a:p>
            <a:pPr lvl="2"/>
            <a:r>
              <a:rPr lang="en-US" smtClean="0"/>
              <a:t>Tổ chức Tag &amp; Hierarchy &amp; mapping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Matching tool						</a:t>
            </a:r>
            <a:r>
              <a:rPr lang="en-US" i="1" smtClean="0"/>
              <a:t>1’</a:t>
            </a:r>
            <a:endParaRPr lang="en-US" smtClean="0"/>
          </a:p>
          <a:p>
            <a:pPr lvl="2"/>
            <a:r>
              <a:rPr lang="en-US" smtClean="0"/>
              <a:t>Decision tree						2’</a:t>
            </a:r>
          </a:p>
          <a:p>
            <a:pPr lvl="1"/>
            <a:r>
              <a:rPr lang="en-US" u="sng" smtClean="0"/>
              <a:t>Demo</a:t>
            </a:r>
            <a:r>
              <a:rPr lang="en-US" smtClean="0"/>
              <a:t>							</a:t>
            </a:r>
            <a:r>
              <a:rPr lang="en-US" b="1" smtClean="0">
                <a:solidFill>
                  <a:srgbClr val="FF0000"/>
                </a:solidFill>
              </a:rPr>
              <a:t>8’</a:t>
            </a:r>
          </a:p>
          <a:p>
            <a:pPr lvl="1"/>
            <a:r>
              <a:rPr lang="en-US" u="sng" smtClean="0"/>
              <a:t>Đánh giá &amp; hướng phát triển</a:t>
            </a:r>
            <a:r>
              <a:rPr lang="en-US" smtClean="0"/>
              <a:t>				</a:t>
            </a:r>
            <a:r>
              <a:rPr lang="en-US" b="1" smtClean="0">
                <a:solidFill>
                  <a:srgbClr val="FF0000"/>
                </a:solidFill>
              </a:rPr>
              <a:t>2’</a:t>
            </a:r>
          </a:p>
          <a:p>
            <a:r>
              <a:rPr lang="en-US" smtClean="0">
                <a:solidFill>
                  <a:srgbClr val="FF0000"/>
                </a:solidFill>
              </a:rPr>
              <a:t>Q&amp;A: 20 mins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8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35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#2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71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#3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462486"/>
          </a:xfrm>
        </p:spPr>
        <p:txBody>
          <a:bodyPr/>
          <a:lstStyle/>
          <a:p>
            <a:r>
              <a:rPr lang="en-US" smtClean="0"/>
              <a:t>Lợi ích của khai thác dữ liệu: giúp đưa ra các thông tin hữu ích, mang tính quyết định</a:t>
            </a:r>
          </a:p>
          <a:p>
            <a:r>
              <a:rPr lang="en-US" smtClean="0"/>
              <a:t>Khi thực hiện Data mining: </a:t>
            </a:r>
            <a:r>
              <a:rPr lang="en-US" i="1" smtClean="0">
                <a:solidFill>
                  <a:schemeClr val="tx2"/>
                </a:solidFill>
              </a:rPr>
              <a:t>cần xác định tập dữ liệu cần khai thác, có những thuộc tính (attributes) được xác định rõ</a:t>
            </a:r>
          </a:p>
          <a:p>
            <a:r>
              <a:rPr lang="en-US" smtClean="0"/>
              <a:t>Nhưng tập attributes của một đối tượng thì linh hoạt, không xác định trước.</a:t>
            </a:r>
          </a:p>
          <a:p>
            <a:pPr>
              <a:buFont typeface="Symbol"/>
              <a:buChar char="Þ"/>
            </a:pPr>
            <a:r>
              <a:rPr lang="en-US" smtClean="0"/>
              <a:t>Làm thế nào thiết kế trúc hỗ trợ việc khai thác dữ liệu khi thông tin của đối tượng có tập thuộc tính linh hoạt, không xác định trước</a:t>
            </a:r>
          </a:p>
          <a:p>
            <a:pPr>
              <a:buFont typeface="Symbol"/>
              <a:buChar char="Þ"/>
            </a:pPr>
            <a:endParaRPr lang="en-US" smtClean="0"/>
          </a:p>
          <a:p>
            <a:pPr>
              <a:buFont typeface="Symbol"/>
              <a:buChar char="Þ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25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r>
              <a:rPr lang="en-US" smtClean="0"/>
              <a:t>Note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definitions of data, information, data files and database</a:t>
            </a:r>
          </a:p>
          <a:p>
            <a:r>
              <a:rPr lang="en-US"/>
              <a:t>the concept and components of information domain</a:t>
            </a:r>
          </a:p>
          <a:p>
            <a:r>
              <a:rPr lang="en-US"/>
              <a:t>the data-oriented approach to information system development</a:t>
            </a:r>
          </a:p>
          <a:p>
            <a:r>
              <a:rPr lang="en-US"/>
              <a:t>the principles and methods of information organization</a:t>
            </a:r>
          </a:p>
          <a:p>
            <a:r>
              <a:rPr lang="en-US"/>
              <a:t>the principles and methods of data structure</a:t>
            </a:r>
          </a:p>
          <a:p>
            <a:r>
              <a:rPr lang="en-US"/>
              <a:t>design and specification of data structure by data modeling</a:t>
            </a:r>
          </a:p>
          <a:p>
            <a:r>
              <a:rPr lang="en-US"/>
              <a:t>design and specification of data structure by process modeling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5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  <a:r>
              <a:rPr lang="en-US" dirty="0"/>
              <a:t/>
            </a:r>
            <a:br>
              <a:rPr lang="en-US" dirty="0"/>
            </a:b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r>
              <a:rPr lang="en-US" smtClean="0"/>
              <a:t>Note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/>
              <a:t>distinguish between data and information </a:t>
            </a:r>
          </a:p>
          <a:p>
            <a:r>
              <a:rPr lang="en-US" sz="1400"/>
              <a:t>describe the components of information domain in the context of information system design </a:t>
            </a:r>
          </a:p>
          <a:p>
            <a:r>
              <a:rPr lang="en-US" sz="1400"/>
              <a:t>describe the data-oriented approach to information system development </a:t>
            </a:r>
          </a:p>
          <a:p>
            <a:r>
              <a:rPr lang="en-US" sz="1400"/>
              <a:t>explain information organization from the perspectives of: data, relationship, operating system and system architecture </a:t>
            </a:r>
          </a:p>
          <a:p>
            <a:r>
              <a:rPr lang="en-US" sz="1400"/>
              <a:t>list typical spatial and non-spatial data structures and describe their characteristics </a:t>
            </a:r>
          </a:p>
          <a:p>
            <a:r>
              <a:rPr lang="en-US" sz="1400"/>
              <a:t>describe the phases of work of data modeling and their respective end products </a:t>
            </a:r>
          </a:p>
          <a:p>
            <a:r>
              <a:rPr lang="en-US" sz="1400"/>
              <a:t>describe the method of process modeling and its end product </a:t>
            </a:r>
          </a:p>
          <a:p>
            <a:endParaRPr lang="en-US" sz="1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 of information science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/>
              <a:t>databases can be organized in different ways known as </a:t>
            </a:r>
            <a:r>
              <a:rPr lang="en-US" sz="1800" i="1"/>
              <a:t>database models</a:t>
            </a:r>
            <a:endParaRPr lang="en-US" sz="1800"/>
          </a:p>
          <a:p>
            <a:pPr lvl="1"/>
            <a:r>
              <a:rPr lang="en-US" sz="1800"/>
              <a:t>the three conventional database models are: </a:t>
            </a:r>
            <a:r>
              <a:rPr lang="en-US" sz="1800" i="1"/>
              <a:t>relational</a:t>
            </a:r>
            <a:r>
              <a:rPr lang="en-US" sz="1800"/>
              <a:t>, </a:t>
            </a:r>
            <a:r>
              <a:rPr lang="en-US" sz="1800" i="1"/>
              <a:t>network </a:t>
            </a:r>
            <a:r>
              <a:rPr lang="en-US" sz="1800"/>
              <a:t>and </a:t>
            </a:r>
            <a:r>
              <a:rPr lang="en-US" sz="1800" i="1"/>
              <a:t>hierarchical</a:t>
            </a:r>
            <a:endParaRPr lang="en-US" sz="1800"/>
          </a:p>
          <a:p>
            <a:pPr lvl="2"/>
            <a:r>
              <a:rPr lang="en-US" sz="1400"/>
              <a:t>relational --- data are organized by records in relations which resemble a table (</a:t>
            </a:r>
            <a:r>
              <a:rPr lang="en-US" sz="1400">
                <a:hlinkClick r:id="rId2"/>
              </a:rPr>
              <a:t>Figure 5a</a:t>
            </a:r>
            <a:r>
              <a:rPr lang="en-US" sz="1400"/>
              <a:t>) (See </a:t>
            </a:r>
            <a:r>
              <a:rPr lang="en-US" sz="1400">
                <a:hlinkClick r:id="rId3"/>
              </a:rPr>
              <a:t>Section 3.2.1</a:t>
            </a:r>
            <a:r>
              <a:rPr lang="en-US" sz="1400"/>
              <a:t> for further explanation)</a:t>
            </a:r>
          </a:p>
          <a:p>
            <a:pPr lvl="2"/>
            <a:r>
              <a:rPr lang="en-US" sz="1400"/>
              <a:t>network --- data are organized by records which are classified into record types, with 1:n pointers linking associated records (</a:t>
            </a:r>
            <a:r>
              <a:rPr lang="en-US" sz="1400">
                <a:hlinkClick r:id="rId2"/>
              </a:rPr>
              <a:t>Figure 5b</a:t>
            </a:r>
            <a:r>
              <a:rPr lang="en-US" sz="1400"/>
              <a:t>)</a:t>
            </a:r>
          </a:p>
          <a:p>
            <a:pPr lvl="2"/>
            <a:r>
              <a:rPr lang="en-US" sz="1400"/>
              <a:t>hierarchical --- data are organized by records on a parent-child one-to-many relations (</a:t>
            </a:r>
            <a:r>
              <a:rPr lang="en-US" sz="1400">
                <a:hlinkClick r:id="rId2"/>
              </a:rPr>
              <a:t>Figure 5c</a:t>
            </a:r>
            <a:r>
              <a:rPr lang="en-US" sz="1400"/>
              <a:t>)</a:t>
            </a:r>
          </a:p>
          <a:p>
            <a:pPr lvl="1"/>
            <a:r>
              <a:rPr lang="en-US" sz="1800"/>
              <a:t>the emerging database model is </a:t>
            </a:r>
            <a:r>
              <a:rPr lang="en-US" sz="1800" i="1"/>
              <a:t>object-oriented</a:t>
            </a:r>
            <a:endParaRPr lang="en-US" sz="1800"/>
          </a:p>
          <a:p>
            <a:pPr lvl="2"/>
            <a:r>
              <a:rPr lang="en-US" sz="1400"/>
              <a:t>data are uniquely identified as individual objects that are classified into object types or classes according to the characteristics (attributes and operations) of the object (</a:t>
            </a:r>
            <a:r>
              <a:rPr lang="en-US" sz="1400">
                <a:hlinkClick r:id="rId2"/>
              </a:rPr>
              <a:t>Figure 5d</a:t>
            </a:r>
            <a:r>
              <a:rPr lang="en-US" sz="1400"/>
              <a:t>) (See </a:t>
            </a:r>
            <a:r>
              <a:rPr lang="en-US" sz="1400">
                <a:hlinkClick r:id="rId3"/>
              </a:rPr>
              <a:t>Section 3.2.2</a:t>
            </a:r>
            <a:r>
              <a:rPr lang="en-US" sz="1400"/>
              <a:t> for further explanation)</a:t>
            </a:r>
          </a:p>
          <a:p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Segoe UI Light" pitchFamily="34" charset="0"/>
              </a:rPr>
              <a:t>Giải Quyết Bài Toán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/>
              <a:t>Làm thế nào thiết kế một kiến trúc phần mềm chung có thể tổ chức thông tin một cách linh hoạt đảm bảo khả năng tìm kiếm và </a:t>
            </a:r>
            <a:r>
              <a:rPr lang="vi-VN"/>
              <a:t>so </a:t>
            </a:r>
            <a:r>
              <a:rPr lang="vi-VN" smtClean="0"/>
              <a:t>khớp</a:t>
            </a:r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Giải pháp bài toán #1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7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Giải pháp </a:t>
            </a:r>
            <a:r>
              <a:rPr lang="en-US" sz="2800" smtClean="0"/>
              <a:t>tăng sự linh hoạt các thuộc tính #1</a:t>
            </a:r>
            <a:endParaRPr lang="en-US" sz="2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627534"/>
            <a:ext cx="7924800" cy="692497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3798"/>
            <a:ext cx="28289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7534"/>
            <a:ext cx="2801965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2536036"/>
            <a:ext cx="15196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/>
              <a:t>B = {B1, B2, A1, A2}</a:t>
            </a:r>
            <a:endParaRPr lang="en-US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876006"/>
            <a:ext cx="2563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chemeClr val="bg2">
                    <a:lumMod val="10000"/>
                  </a:schemeClr>
                </a:solidFill>
              </a:rPr>
              <a:t>B = { B1, B2, A1, A2, C1, C2, … N)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0720" y="1851670"/>
            <a:ext cx="8720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inheritance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0720" y="4443958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composition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695290" y="915486"/>
            <a:ext cx="486563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4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Sử dụng nguyên lý tập hợp Composition để tăng khả năng linh hoạt (flexibility) các thuộc tính của một đối tượng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200" smtClean="0"/>
              <a:t>Giải pháp mô tả các thuộc tính của đối tượng </a:t>
            </a:r>
            <a:br>
              <a:rPr lang="en-US" sz="3200" smtClean="0"/>
            </a:br>
            <a:r>
              <a:rPr lang="en-US" sz="3200" smtClean="0"/>
              <a:t>bằng kỹ thuật tagging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616375"/>
          </a:xfrm>
        </p:spPr>
        <p:txBody>
          <a:bodyPr/>
          <a:lstStyle/>
          <a:p>
            <a:r>
              <a:rPr lang="en-US" smtClean="0"/>
              <a:t>Vấn đề:</a:t>
            </a:r>
          </a:p>
          <a:p>
            <a:pPr lvl="1"/>
            <a:r>
              <a:rPr lang="en-US" smtClean="0"/>
              <a:t>Thông tin của đối tượng được tổ chức đa dạng theo nhiều mô hình (data modelling) -&gt; structured</a:t>
            </a:r>
          </a:p>
          <a:p>
            <a:pPr lvl="1"/>
            <a:r>
              <a:rPr lang="en-US" smtClean="0"/>
              <a:t>Không </a:t>
            </a:r>
            <a:r>
              <a:rPr lang="en-US" smtClean="0"/>
              <a:t>cần thiết tất cả dữ liệu giúp nghiệp vụ tìm kiếm &amp; so </a:t>
            </a:r>
            <a:r>
              <a:rPr lang="en-US" smtClean="0"/>
              <a:t>khớp thông tin các đối tượng với nhau</a:t>
            </a:r>
            <a:endParaRPr lang="en-US" smtClean="0"/>
          </a:p>
          <a:p>
            <a:r>
              <a:rPr lang="en-US" smtClean="0"/>
              <a:t>Giải </a:t>
            </a:r>
            <a:r>
              <a:rPr lang="en-US" smtClean="0"/>
              <a:t>pháp: sử dụng Tag</a:t>
            </a:r>
          </a:p>
          <a:p>
            <a:pPr lvl="1"/>
            <a:r>
              <a:rPr lang="en-US" smtClean="0"/>
              <a:t>Tag (metadata) là từ khóa phi cấu trúc</a:t>
            </a:r>
          </a:p>
          <a:p>
            <a:pPr lvl="1"/>
            <a:r>
              <a:rPr lang="en-US" smtClean="0"/>
              <a:t>Tagging các dữ liệu cần thiết</a:t>
            </a:r>
          </a:p>
          <a:p>
            <a:pPr lvl="1"/>
            <a:r>
              <a:rPr lang="en-US" smtClean="0"/>
              <a:t>Mô tả thông tin của một đối tượng một cách linh hoạt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" y="-20538"/>
            <a:ext cx="9179902" cy="454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1546616"/>
            <a:ext cx="9144000" cy="1409886"/>
          </a:xfrm>
        </p:spPr>
        <p:txBody>
          <a:bodyPr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dirty="0" err="1" smtClean="0">
                <a:latin typeface="Segoe UI Light" pitchFamily="34" charset="0"/>
              </a:rPr>
              <a:t>Xây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dựng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kiến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trúc</a:t>
            </a:r>
            <a:r>
              <a:rPr lang="en-US" sz="4000" dirty="0" smtClean="0">
                <a:latin typeface="Segoe UI Light" pitchFamily="34" charset="0"/>
              </a:rPr>
              <a:t/>
            </a:r>
            <a:br>
              <a:rPr lang="en-US" sz="4000" dirty="0" smtClean="0">
                <a:latin typeface="Segoe UI Light" pitchFamily="34" charset="0"/>
              </a:rPr>
            </a:br>
            <a:r>
              <a:rPr lang="en-US" sz="4000" dirty="0" err="1" smtClean="0">
                <a:latin typeface="Segoe UI Light" pitchFamily="34" charset="0"/>
              </a:rPr>
              <a:t>cổng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thông</a:t>
            </a:r>
            <a:r>
              <a:rPr lang="en-US" sz="4000" dirty="0" smtClean="0">
                <a:latin typeface="Segoe UI Light" pitchFamily="34" charset="0"/>
              </a:rPr>
              <a:t> tin </a:t>
            </a:r>
            <a:r>
              <a:rPr lang="en-US" sz="4000" dirty="0" err="1" smtClean="0">
                <a:latin typeface="Segoe UI Light" pitchFamily="34" charset="0"/>
              </a:rPr>
              <a:t>tìm</a:t>
            </a:r>
            <a:r>
              <a:rPr lang="en-US" sz="4000" dirty="0" smtClean="0">
                <a:latin typeface="Segoe UI Light" pitchFamily="34" charset="0"/>
              </a:rPr>
              <a:t> </a:t>
            </a:r>
            <a:r>
              <a:rPr lang="en-US" sz="4000" dirty="0" err="1" smtClean="0">
                <a:latin typeface="Segoe UI Light" pitchFamily="34" charset="0"/>
              </a:rPr>
              <a:t>việc</a:t>
            </a:r>
            <a:endParaRPr lang="en-US" sz="4800" dirty="0">
              <a:latin typeface="Segoe UI Light" pitchFamily="34" charset="0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5444" y="4551767"/>
            <a:ext cx="2201180" cy="5143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07/01/2012</a:t>
            </a:r>
          </a:p>
        </p:txBody>
      </p:sp>
      <p:pic>
        <p:nvPicPr>
          <p:cNvPr id="6" name="Picture 5" descr="logoVNbottom.wm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lum contrast="-40000"/>
          </a:blip>
          <a:stretch>
            <a:fillRect/>
          </a:stretch>
        </p:blipFill>
        <p:spPr>
          <a:xfrm>
            <a:off x="323529" y="228798"/>
            <a:ext cx="2520281" cy="867928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339752" y="4523657"/>
            <a:ext cx="4806752" cy="51952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KHOÁ LUẬN TỐT NGHIỆP</a:t>
            </a:r>
            <a:endParaRPr lang="en-US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3003798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GIẢNG VIÊN HƯỚNG DẪN:	 TS. </a:t>
            </a:r>
            <a:r>
              <a:rPr lang="en-US" sz="2200" dirty="0" err="1" smtClean="0">
                <a:effectLst/>
              </a:rPr>
              <a:t>Trần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vũ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bình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</a:t>
            </a:r>
            <a:r>
              <a:rPr lang="en-US" sz="2200" dirty="0" err="1" smtClean="0">
                <a:effectLst/>
              </a:rPr>
              <a:t>Sinh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viên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thực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hiện</a:t>
            </a:r>
            <a:r>
              <a:rPr lang="en-US" sz="2200" dirty="0" smtClean="0">
                <a:effectLst/>
              </a:rPr>
              <a:t>: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trung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hiếu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Phùng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chí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nguyên</a:t>
            </a:r>
            <a:endParaRPr lang="en-US" sz="2200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effectLst/>
              </a:rPr>
              <a:t>					</a:t>
            </a:r>
            <a:r>
              <a:rPr lang="en-US" sz="2200" dirty="0" err="1" smtClean="0">
                <a:effectLst/>
              </a:rPr>
              <a:t>Lê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dương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công</a:t>
            </a:r>
            <a:r>
              <a:rPr lang="en-US" sz="2200" dirty="0" smtClean="0">
                <a:effectLst/>
              </a:rPr>
              <a:t> </a:t>
            </a:r>
            <a:r>
              <a:rPr lang="en-US" sz="2200" dirty="0" err="1" smtClean="0">
                <a:effectLst/>
              </a:rPr>
              <a:t>phúc</a:t>
            </a:r>
            <a:endParaRPr lang="en-US" sz="2200" dirty="0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#1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929886"/>
            <a:ext cx="3923928" cy="3077766"/>
          </a:xfrm>
        </p:spPr>
        <p:txBody>
          <a:bodyPr/>
          <a:lstStyle/>
          <a:p>
            <a:r>
              <a:rPr lang="en-US" sz="1800" smtClean="0"/>
              <a:t>Vấn đề:</a:t>
            </a:r>
          </a:p>
          <a:p>
            <a:pPr lvl="1"/>
            <a:r>
              <a:rPr lang="en-US" sz="1800" smtClean="0"/>
              <a:t>Sau khi </a:t>
            </a:r>
            <a:r>
              <a:rPr lang="en-US" sz="1800" smtClean="0"/>
              <a:t>phân tả và mô </a:t>
            </a:r>
            <a:r>
              <a:rPr lang="en-US" sz="1800" smtClean="0"/>
              <a:t>tả thông tin đối tượng bằng các </a:t>
            </a:r>
            <a:r>
              <a:rPr lang="en-US" sz="1800" smtClean="0"/>
              <a:t>tag (un-structured)</a:t>
            </a:r>
          </a:p>
          <a:p>
            <a:pPr lvl="1"/>
            <a:r>
              <a:rPr lang="en-US" sz="1800" smtClean="0"/>
              <a:t>Cần tái cấu trúc lại thông tin (structured)</a:t>
            </a:r>
          </a:p>
          <a:p>
            <a:pPr lvl="1"/>
            <a:r>
              <a:rPr lang="en-US" sz="1800" smtClean="0"/>
              <a:t>Đảm bảo các đối tượng có khả năng so khớp với nhau</a:t>
            </a:r>
          </a:p>
          <a:p>
            <a:pPr lvl="1"/>
            <a:r>
              <a:rPr lang="en-US" sz="1800" smtClean="0"/>
              <a:t>Đảm bảo khả năng mở rộng (extensibility)</a:t>
            </a:r>
            <a:endParaRPr lang="en-US" sz="180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776877" y="929886"/>
            <a:ext cx="3923928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Taxonomy</a:t>
            </a:r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/>
          </a:p>
          <a:p>
            <a:r>
              <a:rPr lang="en-US" sz="1800" smtClean="0"/>
              <a:t>Giải pháp</a:t>
            </a:r>
          </a:p>
          <a:p>
            <a:pPr lvl="1"/>
            <a:r>
              <a:rPr lang="en-US" sz="1800" smtClean="0"/>
              <a:t>Sử dụng Hierarchical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98" y="1203598"/>
            <a:ext cx="2969010" cy="15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2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Giải pháp tổ chức lại thông tin sử dụng taxonomy #2</a:t>
            </a:r>
            <a:endParaRPr lang="en-US" sz="3200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24" y="1701953"/>
            <a:ext cx="36004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b="6878"/>
          <a:stretch/>
        </p:blipFill>
        <p:spPr bwMode="auto">
          <a:xfrm>
            <a:off x="941244" y="1121695"/>
            <a:ext cx="1522600" cy="34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7" name="TextBox 5136"/>
          <p:cNvSpPr txBox="1"/>
          <p:nvPr/>
        </p:nvSpPr>
        <p:spPr>
          <a:xfrm>
            <a:off x="7061974" y="1316026"/>
            <a:ext cx="924933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Level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400" b="1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/>
            <a:endParaRPr lang="en-US" sz="1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5139" name="Oval 5138"/>
          <p:cNvSpPr/>
          <p:nvPr/>
        </p:nvSpPr>
        <p:spPr>
          <a:xfrm>
            <a:off x="3059832" y="796276"/>
            <a:ext cx="4362132" cy="352839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mtClean="0"/>
              <a:t>&lt;Object&gt;</a:t>
            </a:r>
            <a:endParaRPr lang="en-US" dirty="0"/>
          </a:p>
        </p:txBody>
      </p:sp>
      <p:sp>
        <p:nvSpPr>
          <p:cNvPr id="5149" name="Rectangle 5148"/>
          <p:cNvSpPr/>
          <p:nvPr/>
        </p:nvSpPr>
        <p:spPr>
          <a:xfrm>
            <a:off x="1114969" y="2319076"/>
            <a:ext cx="1122419" cy="53224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28097" y="2884508"/>
            <a:ext cx="1109291" cy="1954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114968" y="1228324"/>
            <a:ext cx="917027" cy="1954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Curved Connector 48"/>
          <p:cNvCxnSpPr/>
          <p:nvPr/>
        </p:nvCxnSpPr>
        <p:spPr>
          <a:xfrm rot="10800000">
            <a:off x="5693772" y="1876397"/>
            <a:ext cx="1656184" cy="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10800000" flipV="1">
            <a:off x="6737888" y="2895028"/>
            <a:ext cx="684076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/>
          <p:nvPr/>
        </p:nvCxnSpPr>
        <p:spPr>
          <a:xfrm rot="10800000" flipV="1">
            <a:off x="7061974" y="3352173"/>
            <a:ext cx="359990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114968" y="3892620"/>
            <a:ext cx="1194428" cy="43204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/>
          <p:cNvCxnSpPr>
            <a:stCxn id="70" idx="3"/>
          </p:cNvCxnSpPr>
          <p:nvPr/>
        </p:nvCxnSpPr>
        <p:spPr>
          <a:xfrm>
            <a:off x="2031995" y="1326036"/>
            <a:ext cx="2437641" cy="5503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70" idx="3"/>
            <a:endCxn id="28" idx="1"/>
          </p:cNvCxnSpPr>
          <p:nvPr/>
        </p:nvCxnSpPr>
        <p:spPr>
          <a:xfrm>
            <a:off x="2031995" y="1326036"/>
            <a:ext cx="1429529" cy="1285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3"/>
          </p:cNvCxnSpPr>
          <p:nvPr/>
        </p:nvCxnSpPr>
        <p:spPr>
          <a:xfrm>
            <a:off x="2031995" y="1326036"/>
            <a:ext cx="1285513" cy="1918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308"/>
            <a:ext cx="9144000" cy="415499"/>
          </a:xfrm>
        </p:spPr>
        <p:txBody>
          <a:bodyPr/>
          <a:lstStyle/>
          <a:p>
            <a:pPr algn="ctr"/>
            <a:r>
              <a:rPr lang="en-US" sz="2800" smtClean="0"/>
              <a:t>Giải pháp tạo sự linh hoạt về thứ tự thuộc tính của đối tượng</a:t>
            </a:r>
            <a:endParaRPr lang="en-US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699542"/>
            <a:ext cx="4499992" cy="307777"/>
          </a:xfrm>
        </p:spPr>
        <p:txBody>
          <a:bodyPr/>
          <a:lstStyle/>
          <a:p>
            <a:r>
              <a:rPr lang="en-US" smtClean="0"/>
              <a:t>aaa</a:t>
            </a:r>
            <a:endParaRPr lang="en-US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499992" y="699542"/>
            <a:ext cx="4644008" cy="3816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Decision tree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0" y="843558"/>
            <a:ext cx="3923928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Vấn đề:</a:t>
            </a:r>
          </a:p>
          <a:p>
            <a:pPr lvl="1"/>
            <a:r>
              <a:rPr lang="en-US" sz="1800" smtClean="0"/>
              <a:t>Sau khi phân tả và mô tả thông tin đối tượng bằng các tag (un-structured)</a:t>
            </a:r>
          </a:p>
          <a:p>
            <a:pPr lvl="1"/>
            <a:r>
              <a:rPr lang="en-US" sz="1800" smtClean="0"/>
              <a:t>Cần tái cấu trúc lại thông tin (structured)</a:t>
            </a:r>
          </a:p>
          <a:p>
            <a:pPr lvl="1"/>
            <a:r>
              <a:rPr lang="en-US" sz="1800" smtClean="0"/>
              <a:t>Đảm bảo các đối tượng có khả năng so khớp với nhau</a:t>
            </a:r>
          </a:p>
          <a:p>
            <a:pPr lvl="1"/>
            <a:r>
              <a:rPr lang="en-US" sz="1800" smtClean="0"/>
              <a:t>Đảm bảo khả năng mở rộng (extensibility)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Giải pháp so khớp thông tin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Giải thuật so khớp thông tin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496" y="843558"/>
            <a:ext cx="3419202" cy="1708160"/>
          </a:xfrm>
        </p:spPr>
        <p:txBody>
          <a:bodyPr/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843558"/>
            <a:ext cx="3886667" cy="417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 giải pháp bài toán #2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/>
              <a:t>Làm thế nào thiết kế trúc hỗ trợ việc </a:t>
            </a:r>
            <a:r>
              <a:rPr lang="vi-VN"/>
              <a:t>khai </a:t>
            </a:r>
            <a:r>
              <a:rPr lang="vi-VN" smtClean="0"/>
              <a:t>thác</a:t>
            </a:r>
            <a:r>
              <a:rPr lang="en-US" smtClean="0"/>
              <a:t> </a:t>
            </a:r>
            <a:r>
              <a:rPr lang="vi-VN" smtClean="0"/>
              <a:t>dữ </a:t>
            </a:r>
            <a:r>
              <a:rPr lang="vi-VN"/>
              <a:t>liệu khi thông tin của đối tượng có tập thuộc tính linh hoạt, không xác định trước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Bài toán #3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6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Giải pháp kiến trúc hỗ trợ Data mimining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>
                <a:latin typeface="Segoe UI Light" pitchFamily="34" charset="0"/>
              </a:rPr>
              <a:t>BẢO VỆ KHÓA LUẬN TỐT NGHIỆP</a:t>
            </a:r>
            <a:endParaRPr lang="en-US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1"/>
          <p:cNvSpPr txBox="1">
            <a:spLocks/>
          </p:cNvSpPr>
          <p:nvPr/>
        </p:nvSpPr>
        <p:spPr>
          <a:xfrm>
            <a:off x="0" y="1546616"/>
            <a:ext cx="9144000" cy="140988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sz="4400" b="1" kern="1200" cap="all" spc="0" baseline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algn="ctr"/>
            <a:r>
              <a:rPr lang="en-US" sz="4000" smtClean="0">
                <a:latin typeface="Segoe UI Light" pitchFamily="34" charset="0"/>
              </a:rPr>
              <a:t>Xây dựng kiến trúc</a:t>
            </a:r>
            <a:br>
              <a:rPr lang="en-US" sz="4000" smtClean="0">
                <a:latin typeface="Segoe UI Light" pitchFamily="34" charset="0"/>
              </a:rPr>
            </a:br>
            <a:r>
              <a:rPr lang="en-US" sz="4000" smtClean="0">
                <a:latin typeface="Segoe UI Light" pitchFamily="34" charset="0"/>
              </a:rPr>
              <a:t>cổng thông tin tìm việc</a:t>
            </a:r>
            <a:endParaRPr lang="en-US" sz="48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Segoe UI Light" pitchFamily="34" charset="0"/>
              </a:rPr>
              <a:t>Kiến trúc phần mềm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JobZoom</a:t>
            </a:r>
            <a:r>
              <a:rPr lang="en-US" dirty="0" smtClean="0"/>
              <a:t> framework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Segoe UI Light" pitchFamily="34" charset="0"/>
              </a:rPr>
              <a:t>JobZoom</a:t>
            </a:r>
            <a:r>
              <a:rPr lang="en-US" dirty="0" smtClean="0">
                <a:latin typeface="Segoe UI Light" pitchFamily="34" charset="0"/>
              </a:rPr>
              <a:t> framework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31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6354" r="8923" b="16880"/>
          <a:stretch/>
        </p:blipFill>
        <p:spPr bwMode="auto">
          <a:xfrm>
            <a:off x="6156176" y="357506"/>
            <a:ext cx="2448272" cy="106534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ttp://www.google.com.vn/url?source=imglanding&amp;ct=img&amp;q=http://www.newea.org/Portals/6/images/JobHunting_iStock_000005682045XSmall.jpg&amp;sa=X&amp;ei=BnP9TuaWCIaziQeLifitAQ&amp;ved=0CAwQ8wc&amp;usg=AFQjCNGWD101b2jPI-pOsxPMtfVMMGhSf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8"/>
          <a:stretch/>
        </p:blipFill>
        <p:spPr bwMode="auto">
          <a:xfrm>
            <a:off x="1410072" y="3215675"/>
            <a:ext cx="3810000" cy="19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54" y="171457"/>
            <a:ext cx="8756946" cy="443198"/>
          </a:xfrm>
        </p:spPr>
        <p:txBody>
          <a:bodyPr/>
          <a:lstStyle/>
          <a:p>
            <a:r>
              <a:rPr lang="en-US" sz="3200" smtClean="0"/>
              <a:t>4 vấn đề cần giải quyết trong JobZoom</a:t>
            </a:r>
            <a:endParaRPr lang="en-US" sz="32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7054" y="1083470"/>
            <a:ext cx="8382000" cy="3447098"/>
          </a:xfrm>
        </p:spPr>
        <p:txBody>
          <a:bodyPr/>
          <a:lstStyle/>
          <a:p>
            <a:r>
              <a:rPr lang="en-US" sz="2800" smtClean="0"/>
              <a:t>Hỗ trợ đăng tải thông tin theo từng ngành nghề</a:t>
            </a:r>
          </a:p>
          <a:p>
            <a:r>
              <a:rPr lang="en-US" sz="2800" smtClean="0"/>
              <a:t>So khớp thông tin giữa hồ sơ ứng viên &amp; yêu cầu công việc của nhà tuyển dụng</a:t>
            </a:r>
          </a:p>
          <a:p>
            <a:r>
              <a:rPr lang="en-US" sz="2800" smtClean="0"/>
              <a:t>Gợi ý ứng viên viết resume hiệu quả để được nhà tuyển dụng chú ý</a:t>
            </a:r>
          </a:p>
          <a:p>
            <a:r>
              <a:rPr lang="en-US" sz="2800" smtClean="0"/>
              <a:t>Kiến trúc hỗ trợ giải pháp cải thiện hiệu năng (performance) trong hệ thống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06687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quan JobZoom framework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8" y="1063168"/>
            <a:ext cx="7174394" cy="374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23478"/>
            <a:ext cx="8363938" cy="415499"/>
          </a:xfrm>
        </p:spPr>
        <p:txBody>
          <a:bodyPr/>
          <a:lstStyle/>
          <a:p>
            <a:r>
              <a:rPr lang="en-US" smtClean="0"/>
              <a:t>Use Case của framework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97993"/>
            <a:ext cx="6419987" cy="420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Logical 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tổ chức thông tin linh </a:t>
            </a:r>
            <a:r>
              <a:rPr lang="en-US" sz="3600" smtClean="0"/>
              <a:t>hoạt #1</a:t>
            </a:r>
            <a:endParaRPr lang="en-US" sz="360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9685" y="699542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389436" y="1085851"/>
            <a:ext cx="4115872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637501" y="1085851"/>
            <a:ext cx="4115872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73649"/>
            <a:ext cx="1341437" cy="314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35646"/>
            <a:ext cx="4049713" cy="209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16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70308"/>
            <a:ext cx="8754564" cy="415499"/>
          </a:xfrm>
        </p:spPr>
        <p:txBody>
          <a:bodyPr/>
          <a:lstStyle/>
          <a:p>
            <a:r>
              <a:rPr lang="en-US" sz="3600"/>
              <a:t>Component tổ chức thông tin linh hoạt </a:t>
            </a:r>
            <a:r>
              <a:rPr lang="en-US" sz="3600" smtClean="0"/>
              <a:t>#2</a:t>
            </a:r>
            <a:endParaRPr lang="en-US" sz="3600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7"/>
          </a:xfrm>
        </p:spPr>
        <p:txBody>
          <a:bodyPr/>
          <a:lstStyle/>
          <a:p>
            <a:r>
              <a:rPr lang="en-US" smtClean="0"/>
              <a:t>Tagging &amp; Mapping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4"/>
            <a:ext cx="5364088" cy="2770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7655"/>
            <a:ext cx="337766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1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Component so khớp thông tin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-36512" y="764708"/>
            <a:ext cx="216024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Storage Model</a:t>
            </a:r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6404" y="764708"/>
            <a:ext cx="3605690" cy="387798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Processing model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0487"/>
            <a:ext cx="3672382" cy="31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0" y="1146398"/>
            <a:ext cx="117348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73540"/>
            <a:ext cx="4248446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5652094" y="878066"/>
            <a:ext cx="3491906" cy="3925932"/>
          </a:xfrm>
          <a:prstGeom prst="rect">
            <a:avLst/>
          </a:prstGeom>
        </p:spPr>
        <p:txBody>
          <a:bodyPr/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9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egoe UI Light" pitchFamily="34" charset="0"/>
              </a:rPr>
              <a:t>Matching giữa đối tượng thông tin Hồ sơ ứng viên &amp; Công việc</a:t>
            </a:r>
          </a:p>
          <a:p>
            <a:r>
              <a:rPr lang="en-US" smtClean="0">
                <a:latin typeface="Segoe UI Light" pitchFamily="34" charset="0"/>
              </a:rPr>
              <a:t>Kết quả trả về:</a:t>
            </a:r>
          </a:p>
          <a:p>
            <a:pPr lvl="1"/>
            <a:r>
              <a:rPr lang="en-US" smtClean="0">
                <a:latin typeface="Segoe UI Light" pitchFamily="34" charset="0"/>
              </a:rPr>
              <a:t>Điểm theo tỷ lệ phần trăm %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absolute matching</a:t>
            </a:r>
          </a:p>
          <a:p>
            <a:pPr lvl="1"/>
            <a:r>
              <a:rPr lang="en-US" smtClean="0">
                <a:latin typeface="Segoe UI Light" pitchFamily="34" charset="0"/>
              </a:rPr>
              <a:t>Danh sách các attribute có khả năng matching</a:t>
            </a:r>
            <a:endParaRPr lang="en-US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Mining Engine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221600"/>
            <a:ext cx="4949506" cy="329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617" y="257568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Server</a:t>
            </a:r>
            <a:endParaRPr lang="vi-VN" dirty="0"/>
          </a:p>
        </p:txBody>
      </p:sp>
      <p:pic>
        <p:nvPicPr>
          <p:cNvPr id="9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38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14648" y="257567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 Storage Server</a:t>
            </a:r>
            <a:endParaRPr lang="vi-VN" dirty="0"/>
          </a:p>
        </p:txBody>
      </p:sp>
      <p:pic>
        <p:nvPicPr>
          <p:cNvPr id="11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5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66556" y="257567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Services</a:t>
            </a:r>
            <a:endParaRPr lang="vi-VN" dirty="0"/>
          </a:p>
        </p:txBody>
      </p:sp>
      <p:pic>
        <p:nvPicPr>
          <p:cNvPr id="13" name="Picture 6" descr="http://www.google.com.vn/url?source=imglanding&amp;ct=img&amp;q=http://www.gas-thailand.com/network/Server.png&amp;sa=X&amp;ei=O1oFT-i9OMaTiQfDmY2bAQ&amp;ved=0CAwQ8wc4LA&amp;usg=AFQjCNEBLZ2Bt7DGjK2-SFXlMYfXHP9K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3" y="1434504"/>
            <a:ext cx="994281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123728" y="1945265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ight Arrow 14"/>
          <p:cNvSpPr/>
          <p:nvPr/>
        </p:nvSpPr>
        <p:spPr>
          <a:xfrm>
            <a:off x="5076056" y="1935578"/>
            <a:ext cx="1656184" cy="248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U-Turn Arrow 15"/>
          <p:cNvSpPr/>
          <p:nvPr/>
        </p:nvSpPr>
        <p:spPr>
          <a:xfrm rot="10800000">
            <a:off x="1224894" y="2852679"/>
            <a:ext cx="6148502" cy="4751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40" y="3759882"/>
            <a:ext cx="5316537" cy="84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  <p:bldP spid="12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 bwMode="auto">
          <a:xfrm>
            <a:off x="-12825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Segoe UI Light" pitchFamily="34" charset="0"/>
              </a:rPr>
              <a:t>Agenda</a:t>
            </a:r>
            <a:endParaRPr lang="vi-VN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04694627"/>
              </p:ext>
            </p:extLst>
          </p:nvPr>
        </p:nvGraphicFramePr>
        <p:xfrm>
          <a:off x="683568" y="1047750"/>
          <a:ext cx="7776864" cy="3792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mining engine</a:t>
            </a:r>
            <a:endParaRPr lang="vi-VN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21600"/>
            <a:ext cx="5184576" cy="3738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DEMONSTRATION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 descr="http://www.google.com.vn/url?source=imglanding&amp;ct=img&amp;q=http://blog.cachinko.com/blog/wp-content/uploads/2011/01/21-networking-300x300.jpg&amp;sa=X&amp;ei=ynX9TqGeKYfUmAWc-Zi6Ag&amp;ved=0CAsQ8wc4Kw&amp;usg=AFQjCNGJnaVVfiNiB9JXRymc0aBCRk8K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23" y="1956970"/>
            <a:ext cx="4132075" cy="3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KẾT QUẢ ĐẠT ĐƯỢC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75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Đánh giá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96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1AD93096-5B34-4342-9326-69289CEAE4C2}" type="slidenum">
              <a:rPr lang="en-US" smtClean="0"/>
              <a:pPr/>
              <a:t>45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37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&amp; A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46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543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ATTENTION!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lnSpcReduction="10000"/>
          </a:bodyPr>
          <a:lstStyle/>
          <a:p>
            <a:fld id="{1AD93096-5B34-4342-9326-69289CEAE4C2}" type="slidenum">
              <a:rPr lang="en-US" smtClean="0"/>
              <a:pPr/>
              <a:t>47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b="5040"/>
          <a:stretch>
            <a:fillRect/>
          </a:stretch>
        </p:blipFill>
        <p:spPr bwMode="auto">
          <a:xfrm>
            <a:off x="1560576" y="63138"/>
            <a:ext cx="7583424" cy="3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Segoe UI Light" pitchFamily="34" charset="0"/>
              </a:rPr>
              <a:t>Giới Thiệu Bài Toán Kiến Trúc</a:t>
            </a:r>
            <a:endParaRPr lang="vi-VN" dirty="0">
              <a:latin typeface="Segoe UI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>
                <a:latin typeface="Segoe UI Light" pitchFamily="34" charset="0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0308"/>
            <a:ext cx="9079108" cy="415499"/>
          </a:xfrm>
        </p:spPr>
        <p:txBody>
          <a:bodyPr/>
          <a:lstStyle/>
          <a:p>
            <a:r>
              <a:rPr lang="en-US" sz="3200" smtClean="0"/>
              <a:t>Sự linh hoạt tập thuộc tính (attribute) của một đối tượng</a:t>
            </a:r>
            <a:endParaRPr 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843559"/>
            <a:ext cx="7924800" cy="2616101"/>
          </a:xfrm>
        </p:spPr>
        <p:txBody>
          <a:bodyPr/>
          <a:lstStyle/>
          <a:p>
            <a:r>
              <a:rPr lang="en-US" smtClean="0"/>
              <a:t>Thông tin của 1 đối tượng</a:t>
            </a:r>
          </a:p>
          <a:p>
            <a:pPr lvl="1"/>
            <a:r>
              <a:rPr lang="en-US" smtClean="0"/>
              <a:t>Nhiều thuộc tính (attribute) thay đổi </a:t>
            </a:r>
          </a:p>
          <a:p>
            <a:pPr lvl="1"/>
            <a:r>
              <a:rPr lang="en-US"/>
              <a:t>T</a:t>
            </a:r>
            <a:r>
              <a:rPr lang="en-US" smtClean="0"/>
              <a:t>ùy theo </a:t>
            </a:r>
            <a:r>
              <a:rPr lang="en-US" smtClean="0"/>
              <a:t>góc </a:t>
            </a:r>
            <a:r>
              <a:rPr lang="en-US" smtClean="0"/>
              <a:t>độ người nhìn (view) về đối tượng đó</a:t>
            </a:r>
          </a:p>
          <a:p>
            <a:r>
              <a:rPr lang="en-US" smtClean="0"/>
              <a:t>Khi thiết kế thông tin 1 đối tượng:</a:t>
            </a:r>
          </a:p>
          <a:p>
            <a:pPr lvl="1"/>
            <a:r>
              <a:rPr lang="en-US" smtClean="0"/>
              <a:t>Tập thuộc tính bị cố định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568" y="3435846"/>
            <a:ext cx="1296144" cy="1080120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Segoe UI Light" pitchFamily="34" charset="0"/>
              </a:rPr>
              <a:t>&lt;đối tượng&gt;</a:t>
            </a:r>
          </a:p>
          <a:p>
            <a:pPr algn="ctr"/>
            <a:r>
              <a:rPr lang="en-US" sz="1600" smtClean="0">
                <a:latin typeface="Segoe UI Light" pitchFamily="34" charset="0"/>
              </a:rPr>
              <a:t>Product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6" y="4019839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9" y="290972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4141759"/>
            <a:ext cx="487680" cy="48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3435846"/>
            <a:ext cx="487680" cy="487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43" y="2726842"/>
            <a:ext cx="487680" cy="48768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4572000" y="2787774"/>
            <a:ext cx="45720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4272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8549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75000"/>
              <a:buFontTx/>
              <a:buBlip>
                <a:blip r:embed="rId7"/>
              </a:buBlip>
              <a:defRPr sz="20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2823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9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7097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371" indent="-274272" algn="l" defTabSz="9142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5191CD"/>
              </a:buClr>
              <a:buSzPct val="100000"/>
              <a:buFont typeface="Segoe" charset="0"/>
              <a:buChar char="–"/>
              <a:defRPr sz="1600" kern="1200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083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85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92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97" indent="-228553" algn="l" defTabSz="91421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Góc nhìn theo số lượng tập thuộc tính</a:t>
            </a:r>
          </a:p>
          <a:p>
            <a:pPr lvl="1"/>
            <a:r>
              <a:rPr lang="en-US" sz="1800" smtClean="0"/>
              <a:t>Vd: </a:t>
            </a:r>
          </a:p>
          <a:p>
            <a:endParaRPr lang="en-US" sz="1800"/>
          </a:p>
          <a:p>
            <a:r>
              <a:rPr lang="en-US" sz="1800" smtClean="0"/>
              <a:t>Góc nhìn theo thứ tự các tập thuộc tính</a:t>
            </a:r>
          </a:p>
        </p:txBody>
      </p:sp>
    </p:spTree>
    <p:extLst>
      <p:ext uri="{BB962C8B-B14F-4D97-AF65-F5344CB8AC3E}">
        <p14:creationId xmlns:p14="http://schemas.microsoft.com/office/powerpoint/2010/main" val="1233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Sự tổ chức thông tin của một đối tượng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2154436"/>
          </a:xfrm>
        </p:spPr>
        <p:txBody>
          <a:bodyPr/>
          <a:lstStyle/>
          <a:p>
            <a:r>
              <a:rPr lang="en-US" smtClean="0"/>
              <a:t>Được tổ chức + lưu trữ một cách đa dạng</a:t>
            </a:r>
          </a:p>
          <a:p>
            <a:r>
              <a:rPr lang="en-US" smtClean="0"/>
              <a:t>Theo nhiều mô hình khác nhau (data modelling)</a:t>
            </a:r>
          </a:p>
          <a:p>
            <a:pPr lvl="1"/>
            <a:r>
              <a:rPr lang="vi-VN"/>
              <a:t>Phụ thuộc vào đặc thù của đối tượng thông tin và chiến lược của nhà phát triển phần mềm.</a:t>
            </a:r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7584" y="3435846"/>
            <a:ext cx="1080120" cy="1008112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Segoe UI Light" pitchFamily="34" charset="0"/>
              </a:rPr>
              <a:t>Đối tượng</a:t>
            </a:r>
            <a:endParaRPr lang="en-US" dirty="0"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770" y="3150282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23928" y="4407954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923928" y="3763011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40503" y="4083918"/>
            <a:ext cx="360040" cy="324036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Elbow Connector 19"/>
          <p:cNvCxnSpPr>
            <a:stCxn id="18" idx="3"/>
            <a:endCxn id="17" idx="1"/>
          </p:cNvCxnSpPr>
          <p:nvPr/>
        </p:nvCxnSpPr>
        <p:spPr>
          <a:xfrm flipV="1">
            <a:off x="3700543" y="3925029"/>
            <a:ext cx="223385" cy="320907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8" idx="3"/>
            <a:endCxn id="16" idx="1"/>
          </p:cNvCxnSpPr>
          <p:nvPr/>
        </p:nvCxnSpPr>
        <p:spPr>
          <a:xfrm>
            <a:off x="3700543" y="4245936"/>
            <a:ext cx="223385" cy="3240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2339752" y="3723878"/>
            <a:ext cx="504056" cy="482925"/>
          </a:xfrm>
          <a:prstGeom prst="rightArrow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Nghiệp vụ tìm kiếm &amp; so khớp thông tin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692497"/>
          </a:xfrm>
        </p:spPr>
        <p:txBody>
          <a:bodyPr/>
          <a:lstStyle/>
          <a:p>
            <a:r>
              <a:rPr lang="en-US" smtClean="0"/>
              <a:t>Có nhu cầu cần thiết &amp; phổ biến</a:t>
            </a:r>
          </a:p>
          <a:p>
            <a:r>
              <a:rPr lang="en-US" smtClean="0"/>
              <a:t>Ví dụ: Tìm việc làm, tìm bạn, tìm kiếm sản phẩm…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 kiến trúc #1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389685" y="690250"/>
            <a:ext cx="8355363" cy="36933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742" y="1257302"/>
            <a:ext cx="7924800" cy="3077766"/>
          </a:xfrm>
        </p:spPr>
        <p:txBody>
          <a:bodyPr/>
          <a:lstStyle/>
          <a:p>
            <a:r>
              <a:rPr lang="vi-VN"/>
              <a:t>Thông tin một đối tượng (attributes) cần được tổ chức linh </a:t>
            </a:r>
            <a:r>
              <a:rPr lang="vi-VN" smtClean="0"/>
              <a:t>hoạt</a:t>
            </a:r>
            <a:endParaRPr lang="en-US" smtClean="0"/>
          </a:p>
          <a:p>
            <a:r>
              <a:rPr lang="vi-VN"/>
              <a:t>Thông tin một đối tượng được tổ chức &amp; lưu trữ đa dạng (data modelling</a:t>
            </a:r>
            <a:r>
              <a:rPr lang="vi-VN" smtClean="0"/>
              <a:t>)</a:t>
            </a:r>
            <a:endParaRPr lang="en-US" smtClean="0"/>
          </a:p>
          <a:p>
            <a:r>
              <a:rPr lang="en-US"/>
              <a:t>Phần mềm nghiệp vụ về tìm kiếm và so khớp thông tin có nhu cầu phổ </a:t>
            </a:r>
            <a:r>
              <a:rPr lang="en-US" smtClean="0"/>
              <a:t>biến</a:t>
            </a:r>
          </a:p>
          <a:p>
            <a:pPr>
              <a:buFont typeface="Symbol"/>
              <a:buChar char="Þ"/>
            </a:pPr>
            <a:r>
              <a:rPr lang="vi-VN" smtClean="0"/>
              <a:t>Làm </a:t>
            </a:r>
            <a:r>
              <a:rPr lang="vi-VN"/>
              <a:t>thế nào thiết kế một kiến trúc phần mềm chung có thể tổ chức thông tin một cách linh hoạt đảm bảo khả năng tìm kiếm và so </a:t>
            </a:r>
            <a:r>
              <a:rPr lang="vi-VN" smtClean="0"/>
              <a:t>khớp</a:t>
            </a:r>
            <a:endParaRPr lang="en-US" smtClean="0"/>
          </a:p>
          <a:p>
            <a:pPr>
              <a:buFont typeface="Symbol"/>
              <a:buChar char="Þ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HC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A11_BreakoutSessionTemplate_16x9_Final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nterprise Platform FY10">
  <a:themeElements>
    <a:clrScheme name="MMS Colors">
      <a:dk1>
        <a:sysClr val="windowText" lastClr="000000"/>
      </a:dk1>
      <a:lt1>
        <a:sysClr val="window" lastClr="FFFFFF"/>
      </a:lt1>
      <a:dk2>
        <a:srgbClr val="000000"/>
      </a:dk2>
      <a:lt2>
        <a:srgbClr val="8CBA6A"/>
      </a:lt2>
      <a:accent1>
        <a:srgbClr val="F37C38"/>
      </a:accent1>
      <a:accent2>
        <a:srgbClr val="276DA1"/>
      </a:accent2>
      <a:accent3>
        <a:srgbClr val="7DC466"/>
      </a:accent3>
      <a:accent4>
        <a:srgbClr val="FFCB05"/>
      </a:accent4>
      <a:accent5>
        <a:srgbClr val="677A8C"/>
      </a:accent5>
      <a:accent6>
        <a:srgbClr val="6AA2CC"/>
      </a:accent6>
      <a:hlink>
        <a:srgbClr val="7DC466"/>
      </a:hlink>
      <a:folHlink>
        <a:srgbClr val="C2A874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WindowsAzure_16x9_DarkTemplate_v03">
  <a:themeElements>
    <a:clrScheme name="Windows Azure Dark Template">
      <a:dk1>
        <a:srgbClr val="000000"/>
      </a:dk1>
      <a:lt1>
        <a:srgbClr val="FFFFFF"/>
      </a:lt1>
      <a:dk2>
        <a:srgbClr val="16A5D9"/>
      </a:dk2>
      <a:lt2>
        <a:srgbClr val="AFFAFA"/>
      </a:lt2>
      <a:accent1>
        <a:srgbClr val="D7FEFD"/>
      </a:accent1>
      <a:accent2>
        <a:srgbClr val="FE5815"/>
      </a:accent2>
      <a:accent3>
        <a:srgbClr val="323232"/>
      </a:accent3>
      <a:accent4>
        <a:srgbClr val="5CC151"/>
      </a:accent4>
      <a:accent5>
        <a:srgbClr val="B8B8B8"/>
      </a:accent5>
      <a:accent6>
        <a:srgbClr val="DAF40A"/>
      </a:accent6>
      <a:hlink>
        <a:srgbClr val="AFFAFA"/>
      </a:hlink>
      <a:folHlink>
        <a:srgbClr val="AFFAFA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innerShdw blurRad="127000" dir="1122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l"/>
        </a:scene3d>
        <a:sp3d prstMaterial="matte"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spc="-50" dirty="0" smtClean="0"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effectLst>
              <a:outerShdw blurRad="63500" algn="ctr" rotWithShape="0">
                <a:schemeClr val="tx1">
                  <a:alpha val="60000"/>
                </a:schemeClr>
              </a:outerShdw>
            </a:effectLst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rellWest_Template_16x9_v4">
  <a:themeElements>
    <a:clrScheme name="DW">
      <a:dk1>
        <a:srgbClr val="000000"/>
      </a:dk1>
      <a:lt1>
        <a:srgbClr val="FFFFFF"/>
      </a:lt1>
      <a:dk2>
        <a:srgbClr val="050595"/>
      </a:dk2>
      <a:lt2>
        <a:srgbClr val="6DD5FF"/>
      </a:lt2>
      <a:accent1>
        <a:srgbClr val="0095D0"/>
      </a:accent1>
      <a:accent2>
        <a:srgbClr val="D36204"/>
      </a:accent2>
      <a:accent3>
        <a:srgbClr val="00CC00"/>
      </a:accent3>
      <a:accent4>
        <a:srgbClr val="008000"/>
      </a:accent4>
      <a:accent5>
        <a:srgbClr val="FFC000"/>
      </a:accent5>
      <a:accent6>
        <a:srgbClr val="057085"/>
      </a:accent6>
      <a:hlink>
        <a:srgbClr val="2BC2FF"/>
      </a:hlink>
      <a:folHlink>
        <a:srgbClr val="D36204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KHCN</Template>
  <TotalTime>0</TotalTime>
  <Words>1287</Words>
  <Application>Microsoft Office PowerPoint</Application>
  <PresentationFormat>On-screen Show (16:9)</PresentationFormat>
  <Paragraphs>204</Paragraphs>
  <Slides>47</Slides>
  <Notes>2</Notes>
  <HiddenSlides>4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KHCN</vt:lpstr>
      <vt:lpstr>TENA11_BreakoutSessionTemplate_16x9_Final</vt:lpstr>
      <vt:lpstr>Enterprise Platform FY10</vt:lpstr>
      <vt:lpstr>WindowsAzure_16x9_DarkTemplate_v03</vt:lpstr>
      <vt:lpstr>DarrellWest_Template_16x9_v4</vt:lpstr>
      <vt:lpstr>2_WPC2010_breakout_arcguide[1]</vt:lpstr>
      <vt:lpstr>PowerPoint Presentation</vt:lpstr>
      <vt:lpstr>Xây dựng kiến trúc cổng thông tin tìm việc</vt:lpstr>
      <vt:lpstr>PowerPoint Presentation</vt:lpstr>
      <vt:lpstr>Agenda</vt:lpstr>
      <vt:lpstr>Giới Thiệu Bài Toán Kiến Trúc</vt:lpstr>
      <vt:lpstr>Sự linh hoạt tập thuộc tính (attribute) của một đối tượng</vt:lpstr>
      <vt:lpstr>Sự tổ chức thông tin của một đối tượng</vt:lpstr>
      <vt:lpstr>Nghiệp vụ tìm kiếm &amp; so khớp thông tin</vt:lpstr>
      <vt:lpstr>Bài toán kiến trúc #1</vt:lpstr>
      <vt:lpstr>Bài toán kiến trúc #2</vt:lpstr>
      <vt:lpstr>Bài toán kiến trúc #2</vt:lpstr>
      <vt:lpstr>Bài toán kiến trúc #3</vt:lpstr>
      <vt:lpstr>Fundamentals of information science </vt:lpstr>
      <vt:lpstr>Fundamentals of information science  </vt:lpstr>
      <vt:lpstr>Fundamentals of information science </vt:lpstr>
      <vt:lpstr>Giải Quyết Bài Toán</vt:lpstr>
      <vt:lpstr>Giải pháp bài toán #1</vt:lpstr>
      <vt:lpstr>Giải pháp tăng sự linh hoạt các thuộc tính #1</vt:lpstr>
      <vt:lpstr>Giải pháp mô tả các thuộc tính của đối tượng  bằng kỹ thuật tagging</vt:lpstr>
      <vt:lpstr>Giải pháp tổ chức lại thông tin sử dụng taxonomy #1</vt:lpstr>
      <vt:lpstr>Giải pháp tổ chức lại thông tin sử dụng taxonomy #2</vt:lpstr>
      <vt:lpstr>Giải pháp tạo sự linh hoạt về thứ tự thuộc tính của đối tượng</vt:lpstr>
      <vt:lpstr>Decision tree</vt:lpstr>
      <vt:lpstr>Kết luận giải pháp bài toán #1</vt:lpstr>
      <vt:lpstr>Giải pháp so khớp thông tin</vt:lpstr>
      <vt:lpstr>Giải thuật so khớp thông tin</vt:lpstr>
      <vt:lpstr>Kết luận giải pháp bài toán #2</vt:lpstr>
      <vt:lpstr>Bài toán #3</vt:lpstr>
      <vt:lpstr>Giải pháp kiến trúc hỗ trợ Data mimining</vt:lpstr>
      <vt:lpstr>Kiến trúc phần mềm</vt:lpstr>
      <vt:lpstr>JobZoom framework</vt:lpstr>
      <vt:lpstr>4 vấn đề cần giải quyết trong JobZoom</vt:lpstr>
      <vt:lpstr>Kiến trúc tổng quan JobZoom framework</vt:lpstr>
      <vt:lpstr>Use Case của framework</vt:lpstr>
      <vt:lpstr>Logical view</vt:lpstr>
      <vt:lpstr>Component tổ chức thông tin linh hoạt #1</vt:lpstr>
      <vt:lpstr>Component tổ chức thông tin linh hoạt #2</vt:lpstr>
      <vt:lpstr>Component so khớp thông tin</vt:lpstr>
      <vt:lpstr>Data Mining Engine</vt:lpstr>
      <vt:lpstr>Data mining engine</vt:lpstr>
      <vt:lpstr>DEMONSTRATION</vt:lpstr>
      <vt:lpstr>Kết luận</vt:lpstr>
      <vt:lpstr>KẾT QUẢ ĐẠT ĐƯỢC</vt:lpstr>
      <vt:lpstr>Đánh giá</vt:lpstr>
      <vt:lpstr>Những hạn chế</vt:lpstr>
      <vt:lpstr>Q &amp; A</vt:lpstr>
      <vt:lpstr>THANKS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2009-08-05T01:53:13Z</dcterms:created>
  <dcterms:modified xsi:type="dcterms:W3CDTF">2012-01-08T10:53:46Z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TC103524801033</vt:lpwstr>
  </property>
</Properties>
</file>